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hilippe Hottois" initials="PH" lastIdx="1" clrIdx="0">
    <p:extLst>
      <p:ext uri="{19B8F6BF-5375-455C-9EA6-DF929625EA0E}">
        <p15:presenceInfo xmlns:p15="http://schemas.microsoft.com/office/powerpoint/2012/main" userId="Philippe Hottoi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06" d="100"/>
          <a:sy n="106" d="100"/>
        </p:scale>
        <p:origin x="59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39"/>
    </mc:Choice>
    <mc:Fallback>
      <c:style val="39"/>
    </mc:Fallback>
  </mc:AlternateContent>
  <c:chart>
    <c:title>
      <c:tx>
        <c:rich>
          <a:bodyPr/>
          <a:lstStyle/>
          <a:p>
            <a:pPr>
              <a:defRPr/>
            </a:pPr>
            <a:r>
              <a:rPr lang="fr-FR" dirty="0"/>
              <a:t>Sales </a:t>
            </a:r>
            <a:r>
              <a:rPr lang="fr-FR" dirty="0" err="1"/>
              <a:t>Asia</a:t>
            </a:r>
            <a:endParaRPr lang="fr-FR" dirty="0"/>
          </a:p>
        </c:rich>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Feuil1!$B$1</c:f>
              <c:strCache>
                <c:ptCount val="1"/>
                <c:pt idx="0">
                  <c:v>2004</c:v>
                </c:pt>
              </c:strCache>
            </c:strRef>
          </c:tx>
          <c:invertIfNegative val="0"/>
          <c:cat>
            <c:strRef>
              <c:f>Feuil1!$A$2:$A$5</c:f>
              <c:strCache>
                <c:ptCount val="4"/>
                <c:pt idx="0">
                  <c:v>Quarter 1</c:v>
                </c:pt>
                <c:pt idx="1">
                  <c:v>Quarter 2</c:v>
                </c:pt>
                <c:pt idx="2">
                  <c:v>Quarter 3</c:v>
                </c:pt>
                <c:pt idx="3">
                  <c:v>Quarter 4</c:v>
                </c:pt>
              </c:strCache>
            </c:strRef>
          </c:cat>
          <c:val>
            <c:numRef>
              <c:f>Feuil1!$B$2:$B$5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02A-400C-AD9B-DF4637A74C81}"/>
            </c:ext>
          </c:extLst>
        </c:ser>
        <c:ser>
          <c:idx val="1"/>
          <c:order val="1"/>
          <c:tx>
            <c:strRef>
              <c:f>Feuil1!$C$1</c:f>
              <c:strCache>
                <c:ptCount val="1"/>
                <c:pt idx="0">
                  <c:v>2005</c:v>
                </c:pt>
              </c:strCache>
            </c:strRef>
          </c:tx>
          <c:invertIfNegative val="0"/>
          <c:cat>
            <c:strRef>
              <c:f>Feuil1!$A$2:$A$5</c:f>
              <c:strCache>
                <c:ptCount val="4"/>
                <c:pt idx="0">
                  <c:v>Quarter 1</c:v>
                </c:pt>
                <c:pt idx="1">
                  <c:v>Quarter 2</c:v>
                </c:pt>
                <c:pt idx="2">
                  <c:v>Quarter 3</c:v>
                </c:pt>
                <c:pt idx="3">
                  <c:v>Quarter 4</c:v>
                </c:pt>
              </c:strCache>
            </c:strRef>
          </c:cat>
          <c:val>
            <c:numRef>
              <c:f>Feuil1!$C$2:$C$5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02A-400C-AD9B-DF4637A74C81}"/>
            </c:ext>
          </c:extLst>
        </c:ser>
        <c:dLbls>
          <c:showLegendKey val="0"/>
          <c:showVal val="0"/>
          <c:showCatName val="0"/>
          <c:showSerName val="0"/>
          <c:showPercent val="0"/>
          <c:showBubbleSize val="0"/>
        </c:dLbls>
        <c:gapWidth val="150"/>
        <c:shape val="box"/>
        <c:axId val="469971056"/>
        <c:axId val="469974864"/>
        <c:axId val="0"/>
      </c:bar3DChart>
      <c:catAx>
        <c:axId val="469971056"/>
        <c:scaling>
          <c:orientation val="minMax"/>
        </c:scaling>
        <c:delete val="0"/>
        <c:axPos val="b"/>
        <c:numFmt formatCode="General" sourceLinked="0"/>
        <c:majorTickMark val="none"/>
        <c:minorTickMark val="none"/>
        <c:tickLblPos val="nextTo"/>
        <c:crossAx val="469974864"/>
        <c:crosses val="autoZero"/>
        <c:auto val="1"/>
        <c:lblAlgn val="ctr"/>
        <c:lblOffset val="100"/>
        <c:noMultiLvlLbl val="0"/>
      </c:catAx>
      <c:valAx>
        <c:axId val="469974864"/>
        <c:scaling>
          <c:orientation val="minMax"/>
        </c:scaling>
        <c:delete val="0"/>
        <c:axPos val="l"/>
        <c:majorGridlines/>
        <c:numFmt formatCode="General" sourceLinked="1"/>
        <c:majorTickMark val="none"/>
        <c:minorTickMark val="none"/>
        <c:tickLblPos val="nextTo"/>
        <c:crossAx val="469971056"/>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39"/>
    </mc:Choice>
    <mc:Fallback>
      <c:style val="39"/>
    </mc:Fallback>
  </mc:AlternateContent>
  <c:chart>
    <c:title>
      <c:tx>
        <c:rich>
          <a:bodyPr/>
          <a:lstStyle/>
          <a:p>
            <a:pPr>
              <a:defRPr/>
            </a:pPr>
            <a:r>
              <a:rPr lang="fr-FR" dirty="0"/>
              <a:t>Sales </a:t>
            </a:r>
            <a:r>
              <a:rPr lang="fr-FR" dirty="0" err="1"/>
              <a:t>Asia</a:t>
            </a:r>
            <a:endParaRPr lang="fr-FR" dirty="0"/>
          </a:p>
        </c:rich>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Feuil1!$B$1</c:f>
              <c:strCache>
                <c:ptCount val="1"/>
                <c:pt idx="0">
                  <c:v>2004</c:v>
                </c:pt>
              </c:strCache>
            </c:strRef>
          </c:tx>
          <c:invertIfNegative val="0"/>
          <c:cat>
            <c:strRef>
              <c:f>Feuil1!$A$2:$A$5</c:f>
              <c:strCache>
                <c:ptCount val="4"/>
                <c:pt idx="0">
                  <c:v>Quarter 1</c:v>
                </c:pt>
                <c:pt idx="1">
                  <c:v>Quarter 2</c:v>
                </c:pt>
                <c:pt idx="2">
                  <c:v>Quarter 3</c:v>
                </c:pt>
                <c:pt idx="3">
                  <c:v>Quarter 4</c:v>
                </c:pt>
              </c:strCache>
            </c:strRef>
          </c:cat>
          <c:val>
            <c:numRef>
              <c:f>Feuil1!$B$2:$B$5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02A-400C-AD9B-DF4637A74C81}"/>
            </c:ext>
          </c:extLst>
        </c:ser>
        <c:ser>
          <c:idx val="1"/>
          <c:order val="1"/>
          <c:tx>
            <c:strRef>
              <c:f>Feuil1!$C$1</c:f>
              <c:strCache>
                <c:ptCount val="1"/>
                <c:pt idx="0">
                  <c:v>2005</c:v>
                </c:pt>
              </c:strCache>
            </c:strRef>
          </c:tx>
          <c:invertIfNegative val="0"/>
          <c:cat>
            <c:strRef>
              <c:f>Feuil1!$A$2:$A$5</c:f>
              <c:strCache>
                <c:ptCount val="4"/>
                <c:pt idx="0">
                  <c:v>Quarter 1</c:v>
                </c:pt>
                <c:pt idx="1">
                  <c:v>Quarter 2</c:v>
                </c:pt>
                <c:pt idx="2">
                  <c:v>Quarter 3</c:v>
                </c:pt>
                <c:pt idx="3">
                  <c:v>Quarter 4</c:v>
                </c:pt>
              </c:strCache>
            </c:strRef>
          </c:cat>
          <c:val>
            <c:numRef>
              <c:f>Feuil1!$C$2:$C$5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02A-400C-AD9B-DF4637A74C81}"/>
            </c:ext>
          </c:extLst>
        </c:ser>
        <c:dLbls>
          <c:showLegendKey val="0"/>
          <c:showVal val="0"/>
          <c:showCatName val="0"/>
          <c:showSerName val="0"/>
          <c:showPercent val="0"/>
          <c:showBubbleSize val="0"/>
        </c:dLbls>
        <c:gapWidth val="150"/>
        <c:shape val="box"/>
        <c:axId val="469971056"/>
        <c:axId val="469974864"/>
        <c:axId val="0"/>
      </c:bar3DChart>
      <c:catAx>
        <c:axId val="469971056"/>
        <c:scaling>
          <c:orientation val="minMax"/>
        </c:scaling>
        <c:delete val="0"/>
        <c:axPos val="b"/>
        <c:numFmt formatCode="General" sourceLinked="0"/>
        <c:majorTickMark val="none"/>
        <c:minorTickMark val="none"/>
        <c:tickLblPos val="nextTo"/>
        <c:crossAx val="469974864"/>
        <c:crosses val="autoZero"/>
        <c:auto val="1"/>
        <c:lblAlgn val="ctr"/>
        <c:lblOffset val="100"/>
        <c:noMultiLvlLbl val="0"/>
      </c:catAx>
      <c:valAx>
        <c:axId val="469974864"/>
        <c:scaling>
          <c:orientation val="minMax"/>
        </c:scaling>
        <c:delete val="0"/>
        <c:axPos val="l"/>
        <c:majorGridlines/>
        <c:numFmt formatCode="General" sourceLinked="1"/>
        <c:majorTickMark val="none"/>
        <c:minorTickMark val="none"/>
        <c:tickLblPos val="nextTo"/>
        <c:crossAx val="469971056"/>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39"/>
    </mc:Choice>
    <mc:Fallback>
      <c:style val="39"/>
    </mc:Fallback>
  </mc:AlternateContent>
  <c:clrMapOvr bg1="lt1" tx1="dk1" bg2="lt2" tx2="dk2" accent1="accent1" accent2="accent2" accent3="accent3" accent4="accent4" accent5="accent5" accent6="accent6" hlink="hlink" folHlink="folHlink"/>
  <c:chart>
    <c:title>
      <c:tx>
        <c:rich>
          <a:bodyPr/>
          <a:lstStyle/>
          <a:p>
            <a:pPr>
              <a:defRPr/>
            </a:pPr>
            <a:r>
              <a:rPr lang="fr-FR"/>
              <a:t>Ventes Asie de l’Est</a:t>
            </a:r>
          </a:p>
        </c:rich>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Feuil1!$B$1</c:f>
              <c:strCache>
                <c:ptCount val="1"/>
                <c:pt idx="0">
                  <c:v>2004</c:v>
                </c:pt>
              </c:strCache>
            </c:strRef>
          </c:tx>
          <c:invertIfNegative val="0"/>
          <c:cat>
            <c:strRef>
              <c:f>Feuil1!$A$2:$A$5</c:f>
              <c:strCache>
                <c:ptCount val="4"/>
                <c:pt idx="0">
                  <c:v>Trim 1</c:v>
                </c:pt>
                <c:pt idx="1">
                  <c:v>Trim 2</c:v>
                </c:pt>
                <c:pt idx="2">
                  <c:v>Trim 3</c:v>
                </c:pt>
                <c:pt idx="3">
                  <c:v>Trim 4</c:v>
                </c:pt>
              </c:strCache>
            </c:strRef>
          </c:cat>
          <c:val>
            <c:numRef>
              <c:f>Feuil1!$B$2:$B$5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A4A-4BB9-98DA-3B5E8EF220F0}"/>
            </c:ext>
          </c:extLst>
        </c:ser>
        <c:ser>
          <c:idx val="1"/>
          <c:order val="1"/>
          <c:tx>
            <c:strRef>
              <c:f>Feuil1!$C$1</c:f>
              <c:strCache>
                <c:ptCount val="1"/>
                <c:pt idx="0">
                  <c:v>2005</c:v>
                </c:pt>
              </c:strCache>
            </c:strRef>
          </c:tx>
          <c:invertIfNegative val="0"/>
          <c:cat>
            <c:strRef>
              <c:f>Feuil1!$A$2:$A$5</c:f>
              <c:strCache>
                <c:ptCount val="4"/>
                <c:pt idx="0">
                  <c:v>Trim 1</c:v>
                </c:pt>
                <c:pt idx="1">
                  <c:v>Trim 2</c:v>
                </c:pt>
                <c:pt idx="2">
                  <c:v>Trim 3</c:v>
                </c:pt>
                <c:pt idx="3">
                  <c:v>Trim 4</c:v>
                </c:pt>
              </c:strCache>
            </c:strRef>
          </c:cat>
          <c:val>
            <c:numRef>
              <c:f>Feuil1!$C$2:$C$5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A4A-4BB9-98DA-3B5E8EF220F0}"/>
            </c:ext>
          </c:extLst>
        </c:ser>
        <c:dLbls>
          <c:showLegendKey val="0"/>
          <c:showVal val="0"/>
          <c:showCatName val="0"/>
          <c:showSerName val="0"/>
          <c:showPercent val="0"/>
          <c:showBubbleSize val="0"/>
        </c:dLbls>
        <c:gapWidth val="150"/>
        <c:shape val="box"/>
        <c:axId val="596400928"/>
        <c:axId val="596393856"/>
        <c:axId val="0"/>
      </c:bar3DChart>
      <c:catAx>
        <c:axId val="596400928"/>
        <c:scaling>
          <c:orientation val="minMax"/>
        </c:scaling>
        <c:delete val="0"/>
        <c:axPos val="b"/>
        <c:numFmt formatCode="General" sourceLinked="0"/>
        <c:majorTickMark val="none"/>
        <c:minorTickMark val="none"/>
        <c:tickLblPos val="nextTo"/>
        <c:crossAx val="596393856"/>
        <c:crosses val="autoZero"/>
        <c:auto val="1"/>
        <c:lblAlgn val="ctr"/>
        <c:lblOffset val="100"/>
        <c:noMultiLvlLbl val="0"/>
      </c:catAx>
      <c:valAx>
        <c:axId val="596393856"/>
        <c:scaling>
          <c:orientation val="minMax"/>
        </c:scaling>
        <c:delete val="0"/>
        <c:axPos val="l"/>
        <c:majorGridlines/>
        <c:numFmt formatCode="General" sourceLinked="1"/>
        <c:majorTickMark val="none"/>
        <c:minorTickMark val="none"/>
        <c:tickLblPos val="nextTo"/>
        <c:crossAx val="596400928"/>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39"/>
    </mc:Choice>
    <mc:Fallback>
      <c:style val="39"/>
    </mc:Fallback>
  </mc:AlternateContent>
  <c:clrMapOvr bg1="lt1" tx1="dk1" bg2="lt2" tx2="dk2" accent1="accent1" accent2="accent2" accent3="accent3" accent4="accent4" accent5="accent5" accent6="accent6" hlink="hlink" folHlink="folHlink"/>
  <c:chart>
    <c:title>
      <c:tx>
        <c:rich>
          <a:bodyPr/>
          <a:lstStyle/>
          <a:p>
            <a:pPr>
              <a:defRPr/>
            </a:pPr>
            <a:r>
              <a:rPr lang="fr-FR"/>
              <a:t>Ventes Asie de l’Est</a:t>
            </a:r>
          </a:p>
        </c:rich>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Feuil1!$B$1</c:f>
              <c:strCache>
                <c:ptCount val="1"/>
                <c:pt idx="0">
                  <c:v>2004</c:v>
                </c:pt>
              </c:strCache>
            </c:strRef>
          </c:tx>
          <c:invertIfNegative val="0"/>
          <c:cat>
            <c:strRef>
              <c:f>Feuil1!$A$2:$A$5</c:f>
              <c:strCache>
                <c:ptCount val="4"/>
                <c:pt idx="0">
                  <c:v>Trim 1</c:v>
                </c:pt>
                <c:pt idx="1">
                  <c:v>Trim 2</c:v>
                </c:pt>
                <c:pt idx="2">
                  <c:v>Trim 3</c:v>
                </c:pt>
                <c:pt idx="3">
                  <c:v>Trim 4</c:v>
                </c:pt>
              </c:strCache>
            </c:strRef>
          </c:cat>
          <c:val>
            <c:numRef>
              <c:f>Feuil1!$B$2:$B$5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A4A-4BB9-98DA-3B5E8EF220F0}"/>
            </c:ext>
          </c:extLst>
        </c:ser>
        <c:ser>
          <c:idx val="1"/>
          <c:order val="1"/>
          <c:tx>
            <c:strRef>
              <c:f>Feuil1!$C$1</c:f>
              <c:strCache>
                <c:ptCount val="1"/>
                <c:pt idx="0">
                  <c:v>2005</c:v>
                </c:pt>
              </c:strCache>
            </c:strRef>
          </c:tx>
          <c:invertIfNegative val="0"/>
          <c:cat>
            <c:strRef>
              <c:f>Feuil1!$A$2:$A$5</c:f>
              <c:strCache>
                <c:ptCount val="4"/>
                <c:pt idx="0">
                  <c:v>Trim 1</c:v>
                </c:pt>
                <c:pt idx="1">
                  <c:v>Trim 2</c:v>
                </c:pt>
                <c:pt idx="2">
                  <c:v>Trim 3</c:v>
                </c:pt>
                <c:pt idx="3">
                  <c:v>Trim 4</c:v>
                </c:pt>
              </c:strCache>
            </c:strRef>
          </c:cat>
          <c:val>
            <c:numRef>
              <c:f>Feuil1!$C$2:$C$5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A4A-4BB9-98DA-3B5E8EF220F0}"/>
            </c:ext>
          </c:extLst>
        </c:ser>
        <c:dLbls>
          <c:showLegendKey val="0"/>
          <c:showVal val="0"/>
          <c:showCatName val="0"/>
          <c:showSerName val="0"/>
          <c:showPercent val="0"/>
          <c:showBubbleSize val="0"/>
        </c:dLbls>
        <c:gapWidth val="150"/>
        <c:shape val="box"/>
        <c:axId val="596400928"/>
        <c:axId val="596393856"/>
        <c:axId val="0"/>
      </c:bar3DChart>
      <c:catAx>
        <c:axId val="596400928"/>
        <c:scaling>
          <c:orientation val="minMax"/>
        </c:scaling>
        <c:delete val="0"/>
        <c:axPos val="b"/>
        <c:numFmt formatCode="General" sourceLinked="0"/>
        <c:majorTickMark val="none"/>
        <c:minorTickMark val="none"/>
        <c:tickLblPos val="nextTo"/>
        <c:crossAx val="596393856"/>
        <c:crosses val="autoZero"/>
        <c:auto val="1"/>
        <c:lblAlgn val="ctr"/>
        <c:lblOffset val="100"/>
        <c:noMultiLvlLbl val="0"/>
      </c:catAx>
      <c:valAx>
        <c:axId val="596393856"/>
        <c:scaling>
          <c:orientation val="minMax"/>
        </c:scaling>
        <c:delete val="0"/>
        <c:axPos val="l"/>
        <c:majorGridlines/>
        <c:numFmt formatCode="General" sourceLinked="1"/>
        <c:majorTickMark val="none"/>
        <c:minorTickMark val="none"/>
        <c:tickLblPos val="nextTo"/>
        <c:crossAx val="596400928"/>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2">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1" dt="2016-12-11T18:22:38.583" idx="1">
    <p:pos x="10" y="10"/>
    <p:text>faire ce slide en FR</p:text>
    <p:extLst>
      <p:ext uri="{C676402C-5697-4E1C-873F-D02D1690AC5C}">
        <p15:threadingInfo xmlns:p15="http://schemas.microsoft.com/office/powerpoint/2012/main" timeZoneBias="-6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E1A18E-9BA2-4682-81E5-887DA02FAC33}"/>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a:extLst>
              <a:ext uri="{FF2B5EF4-FFF2-40B4-BE49-F238E27FC236}">
                <a16:creationId xmlns:a16="http://schemas.microsoft.com/office/drawing/2014/main" id="{FC5B6691-A943-4144-BC8E-74B6CFB0BC7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sp>
        <p:nvSpPr>
          <p:cNvPr id="4" name="Espace réservé de la date 3">
            <a:extLst>
              <a:ext uri="{FF2B5EF4-FFF2-40B4-BE49-F238E27FC236}">
                <a16:creationId xmlns:a16="http://schemas.microsoft.com/office/drawing/2014/main" id="{0DCEB48B-8304-4B5F-84A7-2B75777855B9}"/>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5" name="Espace réservé du pied de page 4">
            <a:extLst>
              <a:ext uri="{FF2B5EF4-FFF2-40B4-BE49-F238E27FC236}">
                <a16:creationId xmlns:a16="http://schemas.microsoft.com/office/drawing/2014/main" id="{2673D8DD-F5AE-4178-8FC9-977D864B7007}"/>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018CF3F5-2333-40D7-A4C9-976338C6F27E}"/>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2325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2FFDE1-CF1C-4AAD-912B-1D6564B15EF6}"/>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F0AFE51C-E3F5-4923-A979-669622652542}"/>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1CA36EA3-8A98-46BD-B45E-C0E9711EB5E5}"/>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5" name="Espace réservé du pied de page 4">
            <a:extLst>
              <a:ext uri="{FF2B5EF4-FFF2-40B4-BE49-F238E27FC236}">
                <a16:creationId xmlns:a16="http://schemas.microsoft.com/office/drawing/2014/main" id="{91712575-BFC4-45BA-9C8F-2B894AF165A3}"/>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B86DAAF3-4D26-4A8E-8ACC-87322B1DFEF4}"/>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2443375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169BFC6-0D2C-470C-9D27-5905EDFE0C99}"/>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3481D010-0888-4594-9C69-16A4711A8BF2}"/>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E87D3072-A770-4481-966B-5BEB1909917B}"/>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5" name="Espace réservé du pied de page 4">
            <a:extLst>
              <a:ext uri="{FF2B5EF4-FFF2-40B4-BE49-F238E27FC236}">
                <a16:creationId xmlns:a16="http://schemas.microsoft.com/office/drawing/2014/main" id="{CD74DE63-01DA-4DBE-84DC-AA3CB64017DE}"/>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C5C8E9B8-95E5-4D36-B58F-2B72E7FF07B3}"/>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472870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style>
          <a:lnRef idx="0">
            <a:schemeClr val="accent1"/>
          </a:lnRef>
          <a:fillRef idx="3">
            <a:schemeClr val="accent1"/>
          </a:fillRef>
          <a:effectRef idx="3">
            <a:schemeClr val="accent1"/>
          </a:effectRef>
          <a:fontRef idx="none"/>
        </p:style>
        <p:txBody>
          <a:bodyPr/>
          <a:lstStyle>
            <a:lvl1pPr>
              <a:defRPr>
                <a:solidFill>
                  <a:schemeClr val="bg1"/>
                </a:solidFill>
                <a:effectLst>
                  <a:outerShdw blurRad="38100" dist="38100" dir="2700000" algn="tl">
                    <a:srgbClr val="000000">
                      <a:alpha val="43137"/>
                    </a:srgbClr>
                  </a:outerShdw>
                </a:effectLst>
              </a:defRPr>
            </a:lvl1pPr>
          </a:lstStyle>
          <a:p>
            <a:r>
              <a:rPr lang="fr-FR" noProof="0" dirty="0"/>
              <a:t>Click to </a:t>
            </a:r>
            <a:r>
              <a:rPr lang="fr-FR" noProof="0" dirty="0" err="1"/>
              <a:t>edit</a:t>
            </a:r>
            <a:r>
              <a:rPr lang="fr-FR" noProof="0" dirty="0"/>
              <a:t> Master </a:t>
            </a:r>
            <a:r>
              <a:rPr lang="fr-FR" noProof="0" dirty="0" err="1"/>
              <a:t>title</a:t>
            </a:r>
            <a:r>
              <a:rPr lang="fr-FR" noProof="0" dirty="0"/>
              <a:t>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noProof="0" dirty="0"/>
              <a:t>Click to </a:t>
            </a:r>
            <a:r>
              <a:rPr lang="fr-FR" noProof="0" dirty="0" err="1"/>
              <a:t>edit</a:t>
            </a:r>
            <a:r>
              <a:rPr lang="fr-FR" noProof="0" dirty="0"/>
              <a:t> Master </a:t>
            </a:r>
            <a:r>
              <a:rPr lang="fr-FR" noProof="0" dirty="0" err="1"/>
              <a:t>subtitle</a:t>
            </a:r>
            <a:r>
              <a:rPr lang="fr-FR" noProof="0" dirty="0"/>
              <a:t> style</a:t>
            </a:r>
          </a:p>
        </p:txBody>
      </p:sp>
      <p:sp>
        <p:nvSpPr>
          <p:cNvPr id="4" name="Date Placeholder 3"/>
          <p:cNvSpPr>
            <a:spLocks noGrp="1"/>
          </p:cNvSpPr>
          <p:nvPr>
            <p:ph type="dt" sz="half" idx="10"/>
          </p:nvPr>
        </p:nvSpPr>
        <p:spPr/>
        <p:txBody>
          <a:bodyPr/>
          <a:lstStyle/>
          <a:p>
            <a:fld id="{69531EE3-2471-45B3-B99E-92141E7C471F}" type="datetime1">
              <a:rPr lang="en-GB" smtClean="0"/>
              <a:t>20/06/2017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2583523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none"/>
        </p:style>
        <p:txBody>
          <a:bodyPr/>
          <a:lstStyle>
            <a:lvl1pPr>
              <a:defRPr>
                <a:solidFill>
                  <a:schemeClr val="bg1"/>
                </a:solidFill>
                <a:effectLst>
                  <a:outerShdw blurRad="38100" dist="38100" dir="2700000" algn="tl">
                    <a:srgbClr val="000000">
                      <a:alpha val="43137"/>
                    </a:srgbClr>
                  </a:outerShdw>
                </a:effectLst>
              </a:defRPr>
            </a:lvl1pPr>
          </a:lstStyle>
          <a:p>
            <a:r>
              <a:rPr lang="fr-FR" noProof="0" dirty="0"/>
              <a:t>Click to </a:t>
            </a:r>
            <a:r>
              <a:rPr lang="fr-FR" noProof="0" dirty="0" err="1"/>
              <a:t>edit</a:t>
            </a:r>
            <a:r>
              <a:rPr lang="fr-FR" noProof="0" dirty="0"/>
              <a:t> Master </a:t>
            </a:r>
            <a:r>
              <a:rPr lang="fr-FR" noProof="0" dirty="0" err="1"/>
              <a:t>title</a:t>
            </a:r>
            <a:r>
              <a:rPr lang="fr-FR" noProof="0" dirty="0"/>
              <a:t> style</a:t>
            </a:r>
          </a:p>
        </p:txBody>
      </p:sp>
      <p:sp>
        <p:nvSpPr>
          <p:cNvPr id="3" name="Content Placeholder 2"/>
          <p:cNvSpPr>
            <a:spLocks noGrp="1"/>
          </p:cNvSpPr>
          <p:nvPr>
            <p:ph idx="1"/>
          </p:nvPr>
        </p:nvSpPr>
        <p:spPr/>
        <p:txBody>
          <a:bodyPr/>
          <a:lstStyle/>
          <a:p>
            <a:pPr lvl="0"/>
            <a:r>
              <a:rPr lang="fr-FR" noProof="0" dirty="0"/>
              <a:t>Click to </a:t>
            </a:r>
            <a:r>
              <a:rPr lang="fr-FR" noProof="0" dirty="0" err="1"/>
              <a:t>edit</a:t>
            </a:r>
            <a:r>
              <a:rPr lang="fr-FR" noProof="0" dirty="0"/>
              <a:t> Master </a:t>
            </a:r>
            <a:r>
              <a:rPr lang="fr-FR" noProof="0" dirty="0" err="1"/>
              <a:t>text</a:t>
            </a:r>
            <a:r>
              <a:rPr lang="fr-FR" noProof="0" dirty="0"/>
              <a:t> styles</a:t>
            </a:r>
          </a:p>
          <a:p>
            <a:pPr lvl="1"/>
            <a:r>
              <a:rPr lang="fr-FR" noProof="0" dirty="0"/>
              <a:t>Second </a:t>
            </a:r>
            <a:r>
              <a:rPr lang="fr-FR" noProof="0" dirty="0" err="1"/>
              <a:t>level</a:t>
            </a:r>
            <a:endParaRPr lang="fr-FR" noProof="0" dirty="0"/>
          </a:p>
          <a:p>
            <a:pPr lvl="2"/>
            <a:r>
              <a:rPr lang="fr-FR" noProof="0" dirty="0" err="1"/>
              <a:t>Third</a:t>
            </a:r>
            <a:r>
              <a:rPr lang="fr-FR" noProof="0" dirty="0"/>
              <a:t> </a:t>
            </a:r>
            <a:r>
              <a:rPr lang="fr-FR" noProof="0" dirty="0" err="1"/>
              <a:t>level</a:t>
            </a:r>
            <a:endParaRPr lang="fr-FR" noProof="0" dirty="0"/>
          </a:p>
          <a:p>
            <a:pPr lvl="3"/>
            <a:r>
              <a:rPr lang="fr-FR" noProof="0" dirty="0" err="1"/>
              <a:t>Fourth</a:t>
            </a:r>
            <a:r>
              <a:rPr lang="fr-FR" noProof="0" dirty="0"/>
              <a:t> </a:t>
            </a:r>
            <a:r>
              <a:rPr lang="fr-FR" noProof="0" dirty="0" err="1"/>
              <a:t>level</a:t>
            </a:r>
            <a:endParaRPr lang="fr-FR" noProof="0" dirty="0"/>
          </a:p>
          <a:p>
            <a:pPr lvl="4"/>
            <a:r>
              <a:rPr lang="fr-FR" noProof="0" dirty="0" err="1"/>
              <a:t>Fifth</a:t>
            </a:r>
            <a:r>
              <a:rPr lang="fr-FR" noProof="0" dirty="0"/>
              <a:t> </a:t>
            </a:r>
            <a:r>
              <a:rPr lang="fr-FR" noProof="0" dirty="0" err="1"/>
              <a:t>level</a:t>
            </a:r>
            <a:endParaRPr lang="fr-FR" noProof="0" dirty="0"/>
          </a:p>
        </p:txBody>
      </p:sp>
      <p:sp>
        <p:nvSpPr>
          <p:cNvPr id="4" name="Date Placeholder 3"/>
          <p:cNvSpPr>
            <a:spLocks noGrp="1"/>
          </p:cNvSpPr>
          <p:nvPr>
            <p:ph type="dt" sz="half" idx="10"/>
          </p:nvPr>
        </p:nvSpPr>
        <p:spPr/>
        <p:txBody>
          <a:bodyPr/>
          <a:lstStyle/>
          <a:p>
            <a:fld id="{E0AC4425-0A53-4637-9A8D-87E78621A76A}" type="datetime1">
              <a:rPr lang="en-GB" smtClean="0"/>
              <a:t>20/06/2017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1079889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15413" y="1556792"/>
            <a:ext cx="10972800" cy="4709160"/>
          </a:xfrm>
        </p:spPr>
        <p:txBody>
          <a:bodyPr/>
          <a:lstStyle/>
          <a:p>
            <a:pPr lvl="0" eaLnBrk="1" latinLnBrk="0" hangingPunct="1"/>
            <a:r>
              <a:rPr lang="fr-FR" dirty="0"/>
              <a:t>Modifiez les styles du texte du masque</a:t>
            </a:r>
          </a:p>
          <a:p>
            <a:pPr lvl="1" eaLnBrk="1" latinLnBrk="0" hangingPunct="1"/>
            <a:r>
              <a:rPr lang="fr-FR" dirty="0"/>
              <a:t>Deuxième niveau</a:t>
            </a:r>
          </a:p>
          <a:p>
            <a:pPr lvl="2" eaLnBrk="1" latinLnBrk="0" hangingPunct="1"/>
            <a:r>
              <a:rPr lang="fr-FR" dirty="0"/>
              <a:t>Troisième niveau</a:t>
            </a:r>
          </a:p>
          <a:p>
            <a:pPr lvl="3" eaLnBrk="1" latinLnBrk="0" hangingPunct="1"/>
            <a:r>
              <a:rPr lang="fr-FR" dirty="0"/>
              <a:t>Quatrième niveau</a:t>
            </a:r>
          </a:p>
          <a:p>
            <a:pPr lvl="4" eaLnBrk="1" latinLnBrk="0" hangingPunct="1"/>
            <a:r>
              <a:rPr lang="fr-FR" dirty="0"/>
              <a:t>Cinquième niveau</a:t>
            </a:r>
            <a:endParaRPr kumimoji="0" lang="en-US" dirty="0"/>
          </a:p>
        </p:txBody>
      </p:sp>
      <p:sp>
        <p:nvSpPr>
          <p:cNvPr id="6" name="Espace réservé du texte 5"/>
          <p:cNvSpPr>
            <a:spLocks noGrp="1"/>
          </p:cNvSpPr>
          <p:nvPr>
            <p:ph type="body" sz="quarter" idx="13"/>
          </p:nvPr>
        </p:nvSpPr>
        <p:spPr>
          <a:xfrm>
            <a:off x="814918" y="577850"/>
            <a:ext cx="9740900" cy="723900"/>
          </a:xfrm>
          <a:noFill/>
          <a:ln>
            <a:solidFill>
              <a:schemeClr val="tx1"/>
            </a:solidFill>
          </a:ln>
          <a:effectLst>
            <a:outerShdw blurRad="50800" dist="38100" dir="2700000" algn="tl" rotWithShape="0">
              <a:prstClr val="black">
                <a:alpha val="40000"/>
              </a:prstClr>
            </a:outerShdw>
          </a:effectLst>
        </p:spPr>
        <p:txBody>
          <a:bodyPr anchor="b">
            <a:normAutofit/>
          </a:bodyPr>
          <a:lstStyle>
            <a:lvl1pPr marL="811213" indent="442913">
              <a:buClr>
                <a:schemeClr val="tx1"/>
              </a:buClr>
              <a:defRPr sz="2000" b="0" cap="none" spc="0">
                <a:ln w="0"/>
                <a:solidFill>
                  <a:schemeClr val="tx1"/>
                </a:solidFill>
                <a:effectLst/>
              </a:defRPr>
            </a:lvl1pPr>
          </a:lstStyle>
          <a:p>
            <a:pPr lvl="0"/>
            <a:r>
              <a:rPr lang="fr-FR" dirty="0"/>
              <a:t>Modifiez les styles du texte du masque</a:t>
            </a:r>
          </a:p>
        </p:txBody>
      </p:sp>
      <p:sp>
        <p:nvSpPr>
          <p:cNvPr id="4" name="Espace réservé de la date 3"/>
          <p:cNvSpPr>
            <a:spLocks noGrp="1"/>
          </p:cNvSpPr>
          <p:nvPr>
            <p:ph type="dt" sz="half" idx="10"/>
          </p:nvPr>
        </p:nvSpPr>
        <p:spPr>
          <a:xfrm>
            <a:off x="609600" y="6416676"/>
            <a:ext cx="2844800" cy="365125"/>
          </a:xfrm>
          <a:prstGeom prst="rect">
            <a:avLst/>
          </a:prstGeom>
        </p:spPr>
        <p:txBody>
          <a:bodyPr/>
          <a:lstStyle/>
          <a:p>
            <a:endParaRPr lang="fr-BE" dirty="0"/>
          </a:p>
        </p:txBody>
      </p:sp>
      <p:sp>
        <p:nvSpPr>
          <p:cNvPr id="5" name="Espace réservé du pied de page 4"/>
          <p:cNvSpPr>
            <a:spLocks noGrp="1"/>
          </p:cNvSpPr>
          <p:nvPr>
            <p:ph type="ftr" sz="quarter" idx="11"/>
          </p:nvPr>
        </p:nvSpPr>
        <p:spPr>
          <a:xfrm>
            <a:off x="4165600" y="6416676"/>
            <a:ext cx="3860800" cy="365125"/>
          </a:xfrm>
          <a:prstGeom prst="rect">
            <a:avLst/>
          </a:prstGeom>
        </p:spPr>
        <p:txBody>
          <a:bodyPr/>
          <a:lstStyle/>
          <a:p>
            <a:r>
              <a:rPr lang="fr-BE"/>
              <a:t>Philippe.Hottois@gmail.com</a:t>
            </a:r>
            <a:endParaRPr lang="fr-BE" dirty="0"/>
          </a:p>
        </p:txBody>
      </p:sp>
      <p:sp>
        <p:nvSpPr>
          <p:cNvPr id="7" name="Espace réservé du titre 21"/>
          <p:cNvSpPr>
            <a:spLocks noGrp="1"/>
          </p:cNvSpPr>
          <p:nvPr>
            <p:ph type="title"/>
          </p:nvPr>
        </p:nvSpPr>
        <p:spPr>
          <a:xfrm>
            <a:off x="1679509" y="260648"/>
            <a:ext cx="5884235" cy="634082"/>
          </a:xfrm>
          <a:prstGeom prst="rect">
            <a:avLst/>
          </a:prstGeom>
        </p:spPr>
        <p:style>
          <a:lnRef idx="0">
            <a:schemeClr val="accent1"/>
          </a:lnRef>
          <a:fillRef idx="3">
            <a:schemeClr val="accent1"/>
          </a:fillRef>
          <a:effectRef idx="3">
            <a:schemeClr val="accent1"/>
          </a:effectRef>
          <a:fontRef idx="none"/>
        </p:style>
        <p:txBody>
          <a:bodyPr vert="horz" anchor="t">
            <a:normAutofit/>
          </a:bodyPr>
          <a:lstStyle>
            <a:lvl1pPr algn="l">
              <a:defRPr lang="en-US" sz="2800" dirty="0">
                <a:solidFill>
                  <a:schemeClr val="bg1"/>
                </a:solidFill>
              </a:defRPr>
            </a:lvl1pPr>
          </a:lstStyle>
          <a:p>
            <a:r>
              <a:rPr kumimoji="0" lang="fr-FR" dirty="0"/>
              <a:t>Modifiez le style du titre</a:t>
            </a:r>
            <a:endParaRPr kumimoji="0" lang="en-US" dirty="0"/>
          </a:p>
        </p:txBody>
      </p:sp>
      <p:sp>
        <p:nvSpPr>
          <p:cNvPr id="12" name="Espace réservé du numéro de diapositive 28"/>
          <p:cNvSpPr>
            <a:spLocks noGrp="1"/>
          </p:cNvSpPr>
          <p:nvPr>
            <p:ph type="sldNum" sz="quarter" idx="12"/>
          </p:nvPr>
        </p:nvSpPr>
        <p:spPr>
          <a:xfrm>
            <a:off x="10649704" y="6268724"/>
            <a:ext cx="1016000" cy="365125"/>
          </a:xfrm>
          <a:prstGeom prst="rect">
            <a:avLst/>
          </a:prstGeom>
        </p:spPr>
        <p:txBody>
          <a:bodyPr/>
          <a:lstStyle/>
          <a:p>
            <a:fld id="{4439303F-B7A7-4CA3-92C8-EA3222A99277}" type="slidenum">
              <a:rPr lang="fr-BE" smtClean="0"/>
              <a:t>‹N°›</a:t>
            </a:fld>
            <a:endParaRPr lang="fr-BE" dirty="0"/>
          </a:p>
        </p:txBody>
      </p:sp>
    </p:spTree>
    <p:extLst>
      <p:ext uri="{BB962C8B-B14F-4D97-AF65-F5344CB8AC3E}">
        <p14:creationId xmlns:p14="http://schemas.microsoft.com/office/powerpoint/2010/main" val="2663227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tmplLst>
          <p:tmpl>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extLst mod="1">
    <p:ext uri="{DCECCB84-F9BA-43D5-87BE-67443E8EF086}">
      <p15:sldGuideLst xmlns:p15="http://schemas.microsoft.com/office/powerpoint/2012/main">
        <p15:guide id="1" orient="horz" pos="2160">
          <p15:clr>
            <a:srgbClr val="FBAE40"/>
          </p15:clr>
        </p15:guide>
        <p15:guide id="2" pos="297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style>
          <a:lnRef idx="0">
            <a:schemeClr val="accent1"/>
          </a:lnRef>
          <a:fillRef idx="3">
            <a:schemeClr val="accent1"/>
          </a:fillRef>
          <a:effectRef idx="3">
            <a:schemeClr val="accent1"/>
          </a:effectRef>
          <a:fontRef idx="none"/>
        </p:style>
        <p:txBody>
          <a:bodyPr anchor="t"/>
          <a:lstStyle>
            <a:lvl1pPr algn="l">
              <a:defRPr sz="4000" b="1" cap="all">
                <a:solidFill>
                  <a:schemeClr val="bg1"/>
                </a:solidFill>
                <a:effectLst>
                  <a:outerShdw blurRad="38100" dist="38100" dir="2700000" algn="tl">
                    <a:srgbClr val="000000">
                      <a:alpha val="43137"/>
                    </a:srgbClr>
                  </a:outerShdw>
                </a:effectLst>
              </a:defRPr>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71E363-87D9-4291-BD5E-0255C2892974}" type="datetime1">
              <a:rPr lang="en-GB" smtClean="0"/>
              <a:t>20/06/2017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1947995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none"/>
        </p:style>
        <p:txBody>
          <a:bodyPr/>
          <a:lstStyle>
            <a:lvl1pPr>
              <a:defRPr>
                <a:solidFill>
                  <a:schemeClr val="bg1"/>
                </a:solidFill>
                <a:effectLst>
                  <a:outerShdw blurRad="38100" dist="38100" dir="2700000" algn="tl">
                    <a:srgbClr val="000000">
                      <a:alpha val="43137"/>
                    </a:srgbClr>
                  </a:outerShdw>
                </a:effectLst>
              </a:defRPr>
            </a:lvl1pPr>
          </a:lstStyle>
          <a:p>
            <a:r>
              <a:rPr lang="en-US" dirty="0"/>
              <a:t>Click to edit Master title style</a:t>
            </a:r>
            <a:endParaRPr lang="en-GB" dirty="0"/>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DC3F1F0-B99A-4EB8-A038-03851ADB254C}" type="datetime1">
              <a:rPr lang="en-GB" smtClean="0"/>
              <a:t>20/06/2017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40668547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DC3F1F0-B99A-4EB8-A038-03851ADB254C}" type="datetime1">
              <a:rPr lang="en-GB" smtClean="0"/>
              <a:t>20/06/2017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15032617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5F1954B-646F-4F7F-8BFA-170AB6EFA00F}" type="datetime1">
              <a:rPr lang="en-GB" smtClean="0"/>
              <a:t>20/06/2017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C568431-8F3E-4B3E-ADFC-670CF487FC47}" type="slidenum">
              <a:rPr lang="en-GB" smtClean="0"/>
              <a:t>‹N°›</a:t>
            </a:fld>
            <a:endParaRPr lang="en-GB"/>
          </a:p>
        </p:txBody>
      </p:sp>
      <p:sp>
        <p:nvSpPr>
          <p:cNvPr id="10" name="Espace réservé du texte 5"/>
          <p:cNvSpPr>
            <a:spLocks noGrp="1"/>
          </p:cNvSpPr>
          <p:nvPr>
            <p:ph type="body" sz="quarter" idx="13"/>
          </p:nvPr>
        </p:nvSpPr>
        <p:spPr>
          <a:xfrm>
            <a:off x="814918" y="577850"/>
            <a:ext cx="9740900" cy="723900"/>
          </a:xfrm>
          <a:noFill/>
          <a:ln>
            <a:solidFill>
              <a:schemeClr val="tx1"/>
            </a:solidFill>
          </a:ln>
          <a:effectLst>
            <a:outerShdw blurRad="50800" dist="38100" dir="2700000" algn="tl" rotWithShape="0">
              <a:prstClr val="black">
                <a:alpha val="40000"/>
              </a:prstClr>
            </a:outerShdw>
          </a:effectLst>
        </p:spPr>
        <p:txBody>
          <a:bodyPr anchor="b">
            <a:normAutofit/>
          </a:bodyPr>
          <a:lstStyle>
            <a:lvl1pPr marL="811213" indent="442913">
              <a:buClr>
                <a:schemeClr val="tx1"/>
              </a:buClr>
              <a:defRPr sz="2000" b="0" cap="none" spc="0">
                <a:ln w="0"/>
                <a:solidFill>
                  <a:schemeClr val="tx1"/>
                </a:solidFill>
                <a:effectLst/>
              </a:defRPr>
            </a:lvl1pPr>
          </a:lstStyle>
          <a:p>
            <a:pPr lvl="0"/>
            <a:r>
              <a:rPr lang="fr-FR" dirty="0"/>
              <a:t>Modifiez les styles du texte du masque</a:t>
            </a:r>
          </a:p>
        </p:txBody>
      </p:sp>
      <p:sp>
        <p:nvSpPr>
          <p:cNvPr id="11" name="Espace réservé du titre 21"/>
          <p:cNvSpPr>
            <a:spLocks noGrp="1"/>
          </p:cNvSpPr>
          <p:nvPr>
            <p:ph type="title"/>
          </p:nvPr>
        </p:nvSpPr>
        <p:spPr>
          <a:xfrm>
            <a:off x="1679509" y="260648"/>
            <a:ext cx="5884235" cy="634082"/>
          </a:xfrm>
          <a:prstGeom prst="rect">
            <a:avLst/>
          </a:prstGeom>
        </p:spPr>
        <p:style>
          <a:lnRef idx="0">
            <a:schemeClr val="accent1"/>
          </a:lnRef>
          <a:fillRef idx="3">
            <a:schemeClr val="accent1"/>
          </a:fillRef>
          <a:effectRef idx="3">
            <a:schemeClr val="accent1"/>
          </a:effectRef>
          <a:fontRef idx="none"/>
        </p:style>
        <p:txBody>
          <a:bodyPr vert="horz" anchor="t">
            <a:normAutofit/>
          </a:bodyPr>
          <a:lstStyle>
            <a:lvl1pPr algn="l">
              <a:defRPr lang="en-US" sz="2800" dirty="0">
                <a:solidFill>
                  <a:schemeClr val="bg1"/>
                </a:solidFill>
              </a:defRPr>
            </a:lvl1pPr>
          </a:lstStyle>
          <a:p>
            <a:r>
              <a:rPr kumimoji="0" lang="fr-FR" dirty="0"/>
              <a:t>Modifiez le style du titre</a:t>
            </a:r>
            <a:endParaRPr kumimoji="0" lang="en-US" dirty="0"/>
          </a:p>
        </p:txBody>
      </p:sp>
    </p:spTree>
    <p:extLst>
      <p:ext uri="{BB962C8B-B14F-4D97-AF65-F5344CB8AC3E}">
        <p14:creationId xmlns:p14="http://schemas.microsoft.com/office/powerpoint/2010/main" val="2752935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tmplLst>
          <p:tmpl>
            <p:tnLst>
              <p:par>
                <p:cT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5F1954B-646F-4F7F-8BFA-170AB6EFA00F}" type="datetime1">
              <a:rPr lang="en-GB" smtClean="0"/>
              <a:t>20/06/2017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2394196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6CDBFC-010E-4C2D-B7D2-B8AAA8174C2E}"/>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5F47795E-BAE1-477E-8E07-FD76A62A2102}"/>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DB85F50D-3EDB-4C0A-8187-73EB0ACA5888}"/>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5" name="Espace réservé du pied de page 4">
            <a:extLst>
              <a:ext uri="{FF2B5EF4-FFF2-40B4-BE49-F238E27FC236}">
                <a16:creationId xmlns:a16="http://schemas.microsoft.com/office/drawing/2014/main" id="{1A0C547D-19A8-429F-B6E7-72479F061B6D}"/>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32D30D0E-3FAF-4F69-A317-218E1B9F831E}"/>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3515263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D22519-564D-4554-AE25-5B4B8B77814E}" type="datetime1">
              <a:rPr lang="en-GB" smtClean="0"/>
              <a:t>20/06/2017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20072359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52C57A-2EB2-4790-B159-F67EAC2F586B}" type="datetime1">
              <a:rPr lang="en-GB" smtClean="0"/>
              <a:t>20/06/2017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5852862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D65AB9-6565-4A9C-BC96-C6C22F7A5056}" type="datetime1">
              <a:rPr lang="en-GB" smtClean="0"/>
              <a:t>20/06/2017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30529958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4B58CF1-6F14-488E-89A4-95C54C000A19}" type="datetime1">
              <a:rPr lang="en-GB" smtClean="0"/>
              <a:t>20/06/2017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23454938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262ACD4-8F69-4A4A-8F94-F545DBF170AE}" type="datetime1">
              <a:rPr lang="en-GB" smtClean="0"/>
              <a:t>20/06/2017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34043520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76E1C2D-FC0C-426E-BD4E-CAAD1E561229}" type="datetime1">
              <a:rPr lang="en-GB" smtClean="0"/>
              <a:t>20/06/2017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568431-8F3E-4B3E-ADFC-670CF487FC47}" type="slidenum">
              <a:rPr lang="en-GB" smtClean="0"/>
              <a:t>‹N°›</a:t>
            </a:fld>
            <a:endParaRPr lang="en-GB"/>
          </a:p>
        </p:txBody>
      </p:sp>
    </p:spTree>
    <p:extLst>
      <p:ext uri="{BB962C8B-B14F-4D97-AF65-F5344CB8AC3E}">
        <p14:creationId xmlns:p14="http://schemas.microsoft.com/office/powerpoint/2010/main" val="1641086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45B768-95B6-4FA6-BD84-2C017293A37D}"/>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74AD7B44-B93E-40F2-8FFE-33E9F3A3BBD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656CFDD9-F5FB-47D5-8BB9-BD6CFB54B68F}"/>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5" name="Espace réservé du pied de page 4">
            <a:extLst>
              <a:ext uri="{FF2B5EF4-FFF2-40B4-BE49-F238E27FC236}">
                <a16:creationId xmlns:a16="http://schemas.microsoft.com/office/drawing/2014/main" id="{B8226B6E-1170-4BEC-B42C-9B35FCFA6EDB}"/>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023BF275-6406-4ED8-9A9F-36808CC4C53E}"/>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2987794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264DAE-A869-4B31-A004-78274871C2AB}"/>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D88B2DA7-60A1-47D9-97CC-7A2FD7DDF7A2}"/>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DD5FB705-543F-45DF-A655-3738AAD00446}"/>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D26658B6-591D-42BE-9D86-79A6C032A4FB}"/>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6" name="Espace réservé du pied de page 5">
            <a:extLst>
              <a:ext uri="{FF2B5EF4-FFF2-40B4-BE49-F238E27FC236}">
                <a16:creationId xmlns:a16="http://schemas.microsoft.com/office/drawing/2014/main" id="{32FE4438-ABA7-49DA-879B-14E94B2D090D}"/>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9AA5EB50-DEC8-40F7-A062-81FD3D7093AA}"/>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3121429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7D9AFE-7F3F-4951-81E3-7317B4B64340}"/>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73B69750-AC04-45A8-9208-EF20C6CC6D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F50CED5B-FDB7-475F-994B-DC2D72E88B12}"/>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91CEB8B3-9F8B-44DC-BB86-46B320EFA5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89E4319A-C745-4F17-AC6C-BDC6A0B5DB58}"/>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3024490C-6EF5-4140-BC96-FC5F97BABD13}"/>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8" name="Espace réservé du pied de page 7">
            <a:extLst>
              <a:ext uri="{FF2B5EF4-FFF2-40B4-BE49-F238E27FC236}">
                <a16:creationId xmlns:a16="http://schemas.microsoft.com/office/drawing/2014/main" id="{ABF28D4E-718E-4EEB-B68D-63BC083674A5}"/>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FADECE98-F054-42C3-A678-DBD459254497}"/>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2341586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965B7B-65F0-4B58-B11D-A6D50651FB28}"/>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816D6011-C80D-4D23-986A-38CC3265DECB}"/>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4" name="Espace réservé du pied de page 3">
            <a:extLst>
              <a:ext uri="{FF2B5EF4-FFF2-40B4-BE49-F238E27FC236}">
                <a16:creationId xmlns:a16="http://schemas.microsoft.com/office/drawing/2014/main" id="{540D28B7-70F1-411F-B807-BB215C82D941}"/>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C27C2F01-C2CD-476B-85EA-189DFE629B16}"/>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1170454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F34B6CF-A9EF-4B3A-AF85-57DF0B65F715}"/>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3" name="Espace réservé du pied de page 2">
            <a:extLst>
              <a:ext uri="{FF2B5EF4-FFF2-40B4-BE49-F238E27FC236}">
                <a16:creationId xmlns:a16="http://schemas.microsoft.com/office/drawing/2014/main" id="{5D84DE49-F59A-4C24-AF64-C7E8B511B13F}"/>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BA606A64-5AFE-4845-B3B3-D30FE17A67A5}"/>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3951713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B14D33-E093-4B5D-9B18-261A58237FD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74BBF58B-44EA-45C3-8BF2-1393DFB4C9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00DFD595-A2E6-4AA1-AAA2-E618736E77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AE1EB858-9278-4F44-BE4B-454D1D817F65}"/>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6" name="Espace réservé du pied de page 5">
            <a:extLst>
              <a:ext uri="{FF2B5EF4-FFF2-40B4-BE49-F238E27FC236}">
                <a16:creationId xmlns:a16="http://schemas.microsoft.com/office/drawing/2014/main" id="{C4AC5C34-C46D-4877-948D-9A828D5C029D}"/>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FC96F9A5-95BC-4153-ACB9-5D72EA425D1B}"/>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3230734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1E998E-F242-4C65-9C57-532AB502F82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1EA0C492-4978-4ECE-8454-4B3414F3FA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BE64B586-DDDA-412C-B7ED-65E5D4133F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82415373-4314-48BB-B318-DA6EC663CDFB}"/>
              </a:ext>
            </a:extLst>
          </p:cNvPr>
          <p:cNvSpPr>
            <a:spLocks noGrp="1"/>
          </p:cNvSpPr>
          <p:nvPr>
            <p:ph type="dt" sz="half" idx="10"/>
          </p:nvPr>
        </p:nvSpPr>
        <p:spPr/>
        <p:txBody>
          <a:bodyPr/>
          <a:lstStyle/>
          <a:p>
            <a:fld id="{6759BC73-FB79-4E04-A34D-63009C770744}" type="datetimeFigureOut">
              <a:rPr lang="en-US" smtClean="0"/>
              <a:t>6/20/2017</a:t>
            </a:fld>
            <a:endParaRPr lang="en-US"/>
          </a:p>
        </p:txBody>
      </p:sp>
      <p:sp>
        <p:nvSpPr>
          <p:cNvPr id="6" name="Espace réservé du pied de page 5">
            <a:extLst>
              <a:ext uri="{FF2B5EF4-FFF2-40B4-BE49-F238E27FC236}">
                <a16:creationId xmlns:a16="http://schemas.microsoft.com/office/drawing/2014/main" id="{867C0E52-27F6-4F70-8694-CCD4AB5095C7}"/>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825F5825-2655-4D33-A59D-E9EF1E07820E}"/>
              </a:ext>
            </a:extLst>
          </p:cNvPr>
          <p:cNvSpPr>
            <a:spLocks noGrp="1"/>
          </p:cNvSpPr>
          <p:nvPr>
            <p:ph type="sldNum" sz="quarter" idx="12"/>
          </p:nvPr>
        </p:nvSpPr>
        <p:spPr/>
        <p:txBody>
          <a:bodyPr/>
          <a:lstStyle/>
          <a:p>
            <a:fld id="{5BCE578C-1F14-44AE-A40F-6ABE67A48296}" type="slidenum">
              <a:rPr lang="en-US" smtClean="0"/>
              <a:t>‹N°›</a:t>
            </a:fld>
            <a:endParaRPr lang="en-US"/>
          </a:p>
        </p:txBody>
      </p:sp>
    </p:spTree>
    <p:extLst>
      <p:ext uri="{BB962C8B-B14F-4D97-AF65-F5344CB8AC3E}">
        <p14:creationId xmlns:p14="http://schemas.microsoft.com/office/powerpoint/2010/main" val="638911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B0AA155-C9C4-459B-B805-074AF71B25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9FFB9633-42CA-4BD9-9DC0-A20DB5EEBD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E516A450-A3CF-48F6-A59E-2AD0367EC8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59BC73-FB79-4E04-A34D-63009C770744}" type="datetimeFigureOut">
              <a:rPr lang="en-US" smtClean="0"/>
              <a:t>6/20/2017</a:t>
            </a:fld>
            <a:endParaRPr lang="en-US"/>
          </a:p>
        </p:txBody>
      </p:sp>
      <p:sp>
        <p:nvSpPr>
          <p:cNvPr id="5" name="Espace réservé du pied de page 4">
            <a:extLst>
              <a:ext uri="{FF2B5EF4-FFF2-40B4-BE49-F238E27FC236}">
                <a16:creationId xmlns:a16="http://schemas.microsoft.com/office/drawing/2014/main" id="{FA8F1FB5-8655-4F53-AABA-1BA8AE9924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11A32E18-247C-4053-BFFB-4D9CFBF9B0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CE578C-1F14-44AE-A40F-6ABE67A48296}" type="slidenum">
              <a:rPr lang="en-US" smtClean="0"/>
              <a:t>‹N°›</a:t>
            </a:fld>
            <a:endParaRPr lang="en-US"/>
          </a:p>
        </p:txBody>
      </p:sp>
    </p:spTree>
    <p:extLst>
      <p:ext uri="{BB962C8B-B14F-4D97-AF65-F5344CB8AC3E}">
        <p14:creationId xmlns:p14="http://schemas.microsoft.com/office/powerpoint/2010/main" val="2981196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FR" noProof="0" dirty="0"/>
              <a:t>Click to </a:t>
            </a:r>
            <a:r>
              <a:rPr lang="fr-FR" noProof="0" dirty="0" err="1"/>
              <a:t>edit</a:t>
            </a:r>
            <a:r>
              <a:rPr lang="fr-FR" noProof="0" dirty="0"/>
              <a:t> Master </a:t>
            </a:r>
            <a:r>
              <a:rPr lang="fr-FR" noProof="0" dirty="0" err="1"/>
              <a:t>title</a:t>
            </a:r>
            <a:r>
              <a:rPr lang="fr-FR" noProof="0" dirty="0"/>
              <a:t>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fr-FR" noProof="0" dirty="0"/>
              <a:t>Click to </a:t>
            </a:r>
            <a:r>
              <a:rPr lang="fr-FR" noProof="0" dirty="0" err="1"/>
              <a:t>edit</a:t>
            </a:r>
            <a:r>
              <a:rPr lang="fr-FR" noProof="0" dirty="0"/>
              <a:t> Master </a:t>
            </a:r>
            <a:r>
              <a:rPr lang="fr-FR" noProof="0" dirty="0" err="1"/>
              <a:t>text</a:t>
            </a:r>
            <a:r>
              <a:rPr lang="fr-FR" noProof="0" dirty="0"/>
              <a:t> styles</a:t>
            </a:r>
          </a:p>
          <a:p>
            <a:pPr lvl="1"/>
            <a:r>
              <a:rPr lang="fr-FR" noProof="0" dirty="0"/>
              <a:t>Second </a:t>
            </a:r>
            <a:r>
              <a:rPr lang="fr-FR" noProof="0" dirty="0" err="1"/>
              <a:t>level</a:t>
            </a:r>
            <a:endParaRPr lang="fr-FR" noProof="0" dirty="0"/>
          </a:p>
          <a:p>
            <a:pPr lvl="2"/>
            <a:r>
              <a:rPr lang="fr-FR" noProof="0" dirty="0" err="1"/>
              <a:t>Third</a:t>
            </a:r>
            <a:r>
              <a:rPr lang="fr-FR" noProof="0" dirty="0"/>
              <a:t> </a:t>
            </a:r>
            <a:r>
              <a:rPr lang="fr-FR" noProof="0" dirty="0" err="1"/>
              <a:t>level</a:t>
            </a:r>
            <a:endParaRPr lang="fr-FR" noProof="0" dirty="0"/>
          </a:p>
          <a:p>
            <a:pPr lvl="3"/>
            <a:r>
              <a:rPr lang="fr-FR" noProof="0" dirty="0" err="1"/>
              <a:t>Fourth</a:t>
            </a:r>
            <a:r>
              <a:rPr lang="fr-FR" noProof="0" dirty="0"/>
              <a:t> </a:t>
            </a:r>
            <a:r>
              <a:rPr lang="fr-FR" noProof="0" dirty="0" err="1"/>
              <a:t>level</a:t>
            </a:r>
            <a:endParaRPr lang="fr-FR" noProof="0" dirty="0"/>
          </a:p>
          <a:p>
            <a:pPr lvl="4"/>
            <a:r>
              <a:rPr lang="fr-FR" noProof="0" dirty="0" err="1"/>
              <a:t>Fifth</a:t>
            </a:r>
            <a:r>
              <a:rPr lang="fr-FR" noProof="0" dirty="0"/>
              <a:t> </a:t>
            </a:r>
            <a:r>
              <a:rPr lang="fr-FR" noProof="0" dirty="0" err="1"/>
              <a:t>level</a:t>
            </a:r>
            <a:endParaRPr lang="fr-FR" noProof="0"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DE790B-7D54-469C-BF9F-E0F66BB893E3}" type="datetime1">
              <a:rPr lang="en-GB" smtClean="0"/>
              <a:t>20/06/2017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68431-8F3E-4B3E-ADFC-670CF487FC47}" type="slidenum">
              <a:rPr lang="en-GB" smtClean="0"/>
              <a:t>‹N°›</a:t>
            </a:fld>
            <a:endParaRPr lang="en-GB"/>
          </a:p>
        </p:txBody>
      </p:sp>
      <p:sp>
        <p:nvSpPr>
          <p:cNvPr id="7" name="TextBox 6"/>
          <p:cNvSpPr txBox="1"/>
          <p:nvPr userDrawn="1"/>
        </p:nvSpPr>
        <p:spPr>
          <a:xfrm>
            <a:off x="3875563" y="6615641"/>
            <a:ext cx="4416491" cy="276999"/>
          </a:xfrm>
          <a:prstGeom prst="rect">
            <a:avLst/>
          </a:prstGeom>
          <a:noFill/>
        </p:spPr>
        <p:txBody>
          <a:bodyPr wrap="square" rtlCol="0">
            <a:spAutoFit/>
          </a:bodyPr>
          <a:lstStyle/>
          <a:p>
            <a:pPr algn="ctr"/>
            <a:r>
              <a:rPr lang="en-US" sz="1200" b="1" dirty="0">
                <a:effectLst>
                  <a:outerShdw blurRad="38100" dist="38100" dir="2700000" algn="tl">
                    <a:srgbClr val="000000">
                      <a:alpha val="43137"/>
                    </a:srgbClr>
                  </a:outerShdw>
                </a:effectLst>
              </a:rPr>
              <a:t>Philippe.Hottois@gmail.com</a:t>
            </a:r>
          </a:p>
        </p:txBody>
      </p:sp>
    </p:spTree>
    <p:extLst>
      <p:ext uri="{BB962C8B-B14F-4D97-AF65-F5344CB8AC3E}">
        <p14:creationId xmlns:p14="http://schemas.microsoft.com/office/powerpoint/2010/main" val="1472160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hyperlink" Target="http://office.microsoft.com/en-gb/excel-help/available-chart-types-HA010342187.aspx?CTT=1" TargetMode="Externa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hyperlink" Target="https://support.office.com/fr-fr/article/Types-de-graphiques-disponibles-dans-Office-a6187218-807e-4103-9e0a-27cdb19afb90?CTT=1&amp;CorrelationId=56e1bcfa-1fef-4b69-a61d-9a3c56bcceca&amp;ocmsassetID=HA010342187&amp;omkt=fr-FR&amp;ui=fr-FR&amp;rs=fr-FR&amp;ad=FR" TargetMode="Externa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chart" Target="../charts/chart1.xm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chart" Target="../charts/chart2.xm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5.pn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5.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9E4F51-5243-422B-B34E-5BEBFAAD4CFD}"/>
              </a:ext>
            </a:extLst>
          </p:cNvPr>
          <p:cNvSpPr>
            <a:spLocks noGrp="1"/>
          </p:cNvSpPr>
          <p:nvPr>
            <p:ph type="ctrTitle"/>
          </p:nvPr>
        </p:nvSpPr>
        <p:spPr/>
        <p:txBody>
          <a:bodyPr/>
          <a:lstStyle/>
          <a:p>
            <a:endParaRPr lang="en-US"/>
          </a:p>
        </p:txBody>
      </p:sp>
      <p:sp>
        <p:nvSpPr>
          <p:cNvPr id="3" name="Sous-titre 2">
            <a:extLst>
              <a:ext uri="{FF2B5EF4-FFF2-40B4-BE49-F238E27FC236}">
                <a16:creationId xmlns:a16="http://schemas.microsoft.com/office/drawing/2014/main" id="{624DE36C-996D-4E38-A721-A4AB2247A684}"/>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969363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fr-FR"/>
          </a:p>
        </p:txBody>
      </p:sp>
      <p:sp>
        <p:nvSpPr>
          <p:cNvPr id="6" name="Text Placeholder 5"/>
          <p:cNvSpPr>
            <a:spLocks noGrp="1"/>
          </p:cNvSpPr>
          <p:nvPr>
            <p:ph type="body" sz="quarter" idx="13"/>
          </p:nvPr>
        </p:nvSpPr>
        <p:spPr/>
        <p:txBody>
          <a:bodyPr/>
          <a:lstStyle/>
          <a:p>
            <a:endParaRPr lang="fr-FR"/>
          </a:p>
        </p:txBody>
      </p:sp>
      <p:sp>
        <p:nvSpPr>
          <p:cNvPr id="2" name="Titre 1"/>
          <p:cNvSpPr>
            <a:spLocks noGrp="1"/>
          </p:cNvSpPr>
          <p:nvPr>
            <p:ph type="title"/>
          </p:nvPr>
        </p:nvSpPr>
        <p:spPr/>
        <p:txBody>
          <a:bodyPr/>
          <a:lstStyle/>
          <a:p>
            <a:r>
              <a:rPr lang="fr-FR" dirty="0"/>
              <a:t>Plot area</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10</a:t>
            </a:fld>
            <a:endParaRPr lang="en-GB">
              <a:solidFill>
                <a:prstClr val="black">
                  <a:tint val="75000"/>
                </a:prstClr>
              </a:solidFill>
              <a:latin typeface="Calibri"/>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493" y="2623812"/>
            <a:ext cx="8511014" cy="34694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4660" y="114300"/>
            <a:ext cx="2506663" cy="2209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6379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fr-FR"/>
          </a:p>
        </p:txBody>
      </p:sp>
      <p:sp>
        <p:nvSpPr>
          <p:cNvPr id="6" name="Text Placeholder 5"/>
          <p:cNvSpPr>
            <a:spLocks noGrp="1"/>
          </p:cNvSpPr>
          <p:nvPr>
            <p:ph type="body" sz="quarter" idx="13"/>
          </p:nvPr>
        </p:nvSpPr>
        <p:spPr/>
        <p:txBody>
          <a:bodyPr/>
          <a:lstStyle/>
          <a:p>
            <a:endParaRPr lang="fr-FR" dirty="0"/>
          </a:p>
        </p:txBody>
      </p:sp>
      <p:sp>
        <p:nvSpPr>
          <p:cNvPr id="2" name="Titre 1"/>
          <p:cNvSpPr>
            <a:spLocks noGrp="1"/>
          </p:cNvSpPr>
          <p:nvPr>
            <p:ph type="title"/>
          </p:nvPr>
        </p:nvSpPr>
        <p:spPr/>
        <p:txBody>
          <a:bodyPr/>
          <a:lstStyle/>
          <a:p>
            <a:r>
              <a:rPr lang="fr-FR" dirty="0"/>
              <a:t>Zone de traçage</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11</a:t>
            </a:fld>
            <a:endParaRPr lang="en-GB">
              <a:solidFill>
                <a:prstClr val="black">
                  <a:tint val="75000"/>
                </a:prstClr>
              </a:solidFill>
              <a:latin typeface="Calibri"/>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493" y="2623812"/>
            <a:ext cx="8511014" cy="34694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5252" y="134033"/>
            <a:ext cx="1779140" cy="20858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86736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fr-FR"/>
          </a:p>
        </p:txBody>
      </p:sp>
      <p:sp>
        <p:nvSpPr>
          <p:cNvPr id="6" name="Text Placeholder 5"/>
          <p:cNvSpPr>
            <a:spLocks noGrp="1"/>
          </p:cNvSpPr>
          <p:nvPr>
            <p:ph type="body" sz="quarter" idx="13"/>
          </p:nvPr>
        </p:nvSpPr>
        <p:spPr/>
        <p:txBody>
          <a:bodyPr/>
          <a:lstStyle/>
          <a:p>
            <a:endParaRPr lang="fr-FR"/>
          </a:p>
        </p:txBody>
      </p:sp>
      <p:sp>
        <p:nvSpPr>
          <p:cNvPr id="2" name="Titre 1"/>
          <p:cNvSpPr>
            <a:spLocks noGrp="1"/>
          </p:cNvSpPr>
          <p:nvPr>
            <p:ph type="title"/>
          </p:nvPr>
        </p:nvSpPr>
        <p:spPr/>
        <p:txBody>
          <a:bodyPr/>
          <a:lstStyle/>
          <a:p>
            <a:r>
              <a:rPr lang="fr-FR" dirty="0"/>
              <a:t>Chart </a:t>
            </a:r>
            <a:r>
              <a:rPr lang="fr-FR" dirty="0" err="1"/>
              <a:t>Title</a:t>
            </a:r>
            <a:endParaRPr lang="fr-FR" dirty="0"/>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12</a:t>
            </a:fld>
            <a:endParaRPr lang="en-GB">
              <a:solidFill>
                <a:prstClr val="black">
                  <a:tint val="75000"/>
                </a:prstClr>
              </a:solidFill>
              <a:latin typeface="Calibri"/>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3747" y="2485466"/>
            <a:ext cx="8022918" cy="31757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8208" y="109941"/>
            <a:ext cx="2438400" cy="17303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9351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fr-FR"/>
          </a:p>
        </p:txBody>
      </p:sp>
      <p:sp>
        <p:nvSpPr>
          <p:cNvPr id="6" name="Text Placeholder 5"/>
          <p:cNvSpPr>
            <a:spLocks noGrp="1"/>
          </p:cNvSpPr>
          <p:nvPr>
            <p:ph type="body" sz="quarter" idx="13"/>
          </p:nvPr>
        </p:nvSpPr>
        <p:spPr/>
        <p:txBody>
          <a:bodyPr/>
          <a:lstStyle/>
          <a:p>
            <a:endParaRPr lang="fr-FR"/>
          </a:p>
        </p:txBody>
      </p:sp>
      <p:sp>
        <p:nvSpPr>
          <p:cNvPr id="2" name="Titre 1"/>
          <p:cNvSpPr>
            <a:spLocks noGrp="1"/>
          </p:cNvSpPr>
          <p:nvPr>
            <p:ph type="title"/>
          </p:nvPr>
        </p:nvSpPr>
        <p:spPr/>
        <p:txBody>
          <a:bodyPr/>
          <a:lstStyle/>
          <a:p>
            <a:r>
              <a:rPr lang="fr-FR" dirty="0"/>
              <a:t>Zone de graphique</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13</a:t>
            </a:fld>
            <a:endParaRPr lang="en-GB">
              <a:solidFill>
                <a:prstClr val="black">
                  <a:tint val="75000"/>
                </a:prstClr>
              </a:solidFill>
              <a:latin typeface="Calibri"/>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3747" y="2485466"/>
            <a:ext cx="8022918" cy="31757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169" y="223619"/>
            <a:ext cx="2809929" cy="139693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3038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fr-FR" dirty="0"/>
          </a:p>
        </p:txBody>
      </p:sp>
      <p:sp>
        <p:nvSpPr>
          <p:cNvPr id="8" name="Text Placeholder 7"/>
          <p:cNvSpPr>
            <a:spLocks noGrp="1"/>
          </p:cNvSpPr>
          <p:nvPr>
            <p:ph type="body" sz="quarter" idx="13"/>
          </p:nvPr>
        </p:nvSpPr>
        <p:spPr/>
        <p:txBody>
          <a:bodyPr/>
          <a:lstStyle/>
          <a:p>
            <a:r>
              <a:rPr lang="fr-FR" dirty="0"/>
              <a:t>Vertical Axis (Value)</a:t>
            </a:r>
          </a:p>
        </p:txBody>
      </p:sp>
      <p:sp>
        <p:nvSpPr>
          <p:cNvPr id="2" name="Titre 1"/>
          <p:cNvSpPr>
            <a:spLocks noGrp="1"/>
          </p:cNvSpPr>
          <p:nvPr>
            <p:ph type="title"/>
          </p:nvPr>
        </p:nvSpPr>
        <p:spPr/>
        <p:txBody>
          <a:bodyPr/>
          <a:lstStyle/>
          <a:p>
            <a:r>
              <a:rPr lang="fr-FR" dirty="0" err="1"/>
              <a:t>Y-Axis</a:t>
            </a:r>
            <a:r>
              <a:rPr lang="fr-FR" dirty="0"/>
              <a:t> </a:t>
            </a:r>
            <a:r>
              <a:rPr lang="fr-FR" dirty="0" err="1"/>
              <a:t>title</a:t>
            </a:r>
            <a:r>
              <a:rPr lang="fr-FR" dirty="0"/>
              <a:t> &amp; </a:t>
            </a:r>
            <a:r>
              <a:rPr lang="fr-FR" dirty="0" err="1"/>
              <a:t>X-Axis</a:t>
            </a:r>
            <a:r>
              <a:rPr lang="fr-FR" dirty="0"/>
              <a:t> </a:t>
            </a:r>
            <a:r>
              <a:rPr lang="fr-FR" dirty="0" err="1"/>
              <a:t>title</a:t>
            </a:r>
            <a:endParaRPr lang="fr-FR" dirty="0"/>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14</a:t>
            </a:fld>
            <a:endParaRPr lang="en-GB">
              <a:solidFill>
                <a:prstClr val="black">
                  <a:tint val="75000"/>
                </a:prstClr>
              </a:solidFill>
              <a:latin typeface="Calibri"/>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2225" y="116633"/>
            <a:ext cx="2239963" cy="19589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2541511" y="2204864"/>
            <a:ext cx="7108978" cy="4201616"/>
            <a:chOff x="323528" y="1686589"/>
            <a:chExt cx="7985880" cy="4719891"/>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592" y="1686589"/>
              <a:ext cx="7474816" cy="42626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avec flèche vers le haut 4"/>
            <p:cNvSpPr/>
            <p:nvPr/>
          </p:nvSpPr>
          <p:spPr>
            <a:xfrm>
              <a:off x="3851920" y="5492080"/>
              <a:ext cx="1922512" cy="914400"/>
            </a:xfrm>
            <a:prstGeom prst="upArrowCallou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dirty="0">
                  <a:solidFill>
                    <a:prstClr val="white"/>
                  </a:solidFill>
                  <a:latin typeface="Calibri"/>
                </a:rPr>
                <a:t>Abscisses</a:t>
              </a:r>
            </a:p>
          </p:txBody>
        </p:sp>
        <p:sp>
          <p:nvSpPr>
            <p:cNvPr id="7" name="Rectangle avec flèche vers la droite 6"/>
            <p:cNvSpPr/>
            <p:nvPr/>
          </p:nvSpPr>
          <p:spPr>
            <a:xfrm>
              <a:off x="323528" y="4077072"/>
              <a:ext cx="1922512" cy="914400"/>
            </a:xfrm>
            <a:prstGeom prst="rightArrowCallou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dirty="0">
                  <a:solidFill>
                    <a:prstClr val="white"/>
                  </a:solidFill>
                  <a:latin typeface="Calibri"/>
                </a:rPr>
                <a:t>Ordonnées</a:t>
              </a:r>
            </a:p>
          </p:txBody>
        </p:sp>
      </p:grpSp>
    </p:spTree>
    <p:extLst>
      <p:ext uri="{BB962C8B-B14F-4D97-AF65-F5344CB8AC3E}">
        <p14:creationId xmlns:p14="http://schemas.microsoft.com/office/powerpoint/2010/main" val="2866648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83322" y="3083030"/>
            <a:ext cx="3333333" cy="1657143"/>
          </a:xfrm>
          <a:prstGeom prst="rect">
            <a:avLst/>
          </a:prstGeom>
        </p:spPr>
      </p:pic>
      <p:sp>
        <p:nvSpPr>
          <p:cNvPr id="8" name="Text Placeholder 7"/>
          <p:cNvSpPr>
            <a:spLocks noGrp="1"/>
          </p:cNvSpPr>
          <p:nvPr>
            <p:ph type="body" sz="quarter" idx="13"/>
          </p:nvPr>
        </p:nvSpPr>
        <p:spPr/>
        <p:txBody>
          <a:bodyPr/>
          <a:lstStyle/>
          <a:p>
            <a:r>
              <a:rPr lang="fr-FR" dirty="0"/>
              <a:t>Axe Vertical</a:t>
            </a:r>
          </a:p>
        </p:txBody>
      </p:sp>
      <p:sp>
        <p:nvSpPr>
          <p:cNvPr id="2" name="Titre 1"/>
          <p:cNvSpPr>
            <a:spLocks noGrp="1"/>
          </p:cNvSpPr>
          <p:nvPr>
            <p:ph type="title"/>
          </p:nvPr>
        </p:nvSpPr>
        <p:spPr/>
        <p:txBody>
          <a:bodyPr>
            <a:normAutofit/>
          </a:bodyPr>
          <a:lstStyle/>
          <a:p>
            <a:r>
              <a:rPr lang="fr-FR" dirty="0"/>
              <a:t>Axe des Y &amp; Axe des X</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15</a:t>
            </a:fld>
            <a:endParaRPr lang="en-GB">
              <a:solidFill>
                <a:prstClr val="black">
                  <a:tint val="75000"/>
                </a:prstClr>
              </a:solidFill>
              <a:latin typeface="Calibri"/>
            </a:endParaRPr>
          </a:p>
        </p:txBody>
      </p:sp>
      <p:grpSp>
        <p:nvGrpSpPr>
          <p:cNvPr id="9" name="Group 8"/>
          <p:cNvGrpSpPr/>
          <p:nvPr/>
        </p:nvGrpSpPr>
        <p:grpSpPr>
          <a:xfrm>
            <a:off x="2281787" y="2204864"/>
            <a:ext cx="7368703" cy="4201616"/>
            <a:chOff x="31766" y="1686589"/>
            <a:chExt cx="8277642" cy="4719891"/>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592" y="1686589"/>
              <a:ext cx="7474816" cy="42626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avec flèche vers le haut 4"/>
            <p:cNvSpPr/>
            <p:nvPr/>
          </p:nvSpPr>
          <p:spPr>
            <a:xfrm>
              <a:off x="3851920" y="5492080"/>
              <a:ext cx="1922512" cy="914400"/>
            </a:xfrm>
            <a:prstGeom prst="upArrowCallou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dirty="0">
                  <a:solidFill>
                    <a:prstClr val="white"/>
                  </a:solidFill>
                  <a:latin typeface="Calibri"/>
                </a:rPr>
                <a:t>Abscisses</a:t>
              </a:r>
            </a:p>
          </p:txBody>
        </p:sp>
        <p:sp>
          <p:nvSpPr>
            <p:cNvPr id="7" name="Rectangle avec flèche vers la droite 6"/>
            <p:cNvSpPr/>
            <p:nvPr/>
          </p:nvSpPr>
          <p:spPr>
            <a:xfrm>
              <a:off x="31766" y="4077072"/>
              <a:ext cx="2214275" cy="914400"/>
            </a:xfrm>
            <a:prstGeom prst="rightArrowCallou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dirty="0">
                  <a:solidFill>
                    <a:prstClr val="white"/>
                  </a:solidFill>
                  <a:latin typeface="Calibri"/>
                </a:rPr>
                <a:t>Ordonnées</a:t>
              </a:r>
            </a:p>
          </p:txBody>
        </p:sp>
      </p:grpSp>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2946" y="112639"/>
            <a:ext cx="1800200" cy="182298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38895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endParaRPr lang="fr-FR"/>
          </a:p>
        </p:txBody>
      </p:sp>
      <p:sp>
        <p:nvSpPr>
          <p:cNvPr id="10" name="Text Placeholder 9"/>
          <p:cNvSpPr>
            <a:spLocks noGrp="1"/>
          </p:cNvSpPr>
          <p:nvPr>
            <p:ph type="body" sz="quarter" idx="13"/>
          </p:nvPr>
        </p:nvSpPr>
        <p:spPr/>
        <p:txBody>
          <a:bodyPr/>
          <a:lstStyle/>
          <a:p>
            <a:endParaRPr lang="fr-FR"/>
          </a:p>
        </p:txBody>
      </p:sp>
      <p:sp>
        <p:nvSpPr>
          <p:cNvPr id="2" name="Titre 1"/>
          <p:cNvSpPr>
            <a:spLocks noGrp="1"/>
          </p:cNvSpPr>
          <p:nvPr>
            <p:ph type="title"/>
          </p:nvPr>
        </p:nvSpPr>
        <p:spPr/>
        <p:txBody>
          <a:bodyPr/>
          <a:lstStyle/>
          <a:p>
            <a:r>
              <a:rPr lang="fr-FR" dirty="0" err="1"/>
              <a:t>Y-Axis</a:t>
            </a:r>
            <a:r>
              <a:rPr lang="fr-FR" dirty="0"/>
              <a:t> &amp; </a:t>
            </a:r>
            <a:r>
              <a:rPr lang="fr-FR" dirty="0" err="1"/>
              <a:t>X-Axis</a:t>
            </a:r>
            <a:endParaRPr lang="fr-FR" dirty="0"/>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16</a:t>
            </a:fld>
            <a:endParaRPr lang="en-GB">
              <a:solidFill>
                <a:prstClr val="black">
                  <a:tint val="75000"/>
                </a:prstClr>
              </a:solidFill>
              <a:latin typeface="Calibri"/>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4790" y="1514043"/>
            <a:ext cx="8002423" cy="38299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7517018" y="44625"/>
            <a:ext cx="2881612" cy="1469419"/>
            <a:chOff x="4283969" y="3068960"/>
            <a:chExt cx="4289244" cy="2187212"/>
          </a:xfrm>
        </p:grpSpPr>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283969" y="3943420"/>
              <a:ext cx="4289244" cy="1312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283969" y="3068960"/>
              <a:ext cx="4289244" cy="951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735740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endParaRPr lang="fr-FR"/>
          </a:p>
        </p:txBody>
      </p:sp>
      <p:sp>
        <p:nvSpPr>
          <p:cNvPr id="10" name="Text Placeholder 9"/>
          <p:cNvSpPr>
            <a:spLocks noGrp="1"/>
          </p:cNvSpPr>
          <p:nvPr>
            <p:ph type="body" sz="quarter" idx="13"/>
          </p:nvPr>
        </p:nvSpPr>
        <p:spPr/>
        <p:txBody>
          <a:bodyPr>
            <a:normAutofit fontScale="92500" lnSpcReduction="10000"/>
          </a:bodyPr>
          <a:lstStyle/>
          <a:p>
            <a:r>
              <a:rPr lang="fr-FR" dirty="0"/>
              <a:t>Axe Horizontal &amp; Axe Vertical</a:t>
            </a:r>
          </a:p>
          <a:p>
            <a:r>
              <a:rPr lang="fr-FR" dirty="0"/>
              <a:t>Axe Horizontal</a:t>
            </a:r>
          </a:p>
        </p:txBody>
      </p:sp>
      <p:sp>
        <p:nvSpPr>
          <p:cNvPr id="2" name="Titre 1"/>
          <p:cNvSpPr>
            <a:spLocks noGrp="1"/>
          </p:cNvSpPr>
          <p:nvPr>
            <p:ph type="title"/>
          </p:nvPr>
        </p:nvSpPr>
        <p:spPr/>
        <p:txBody>
          <a:bodyPr/>
          <a:lstStyle/>
          <a:p>
            <a:r>
              <a:rPr lang="fr-FR" dirty="0"/>
              <a:t>Axe des Y &amp; Axe des X</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17</a:t>
            </a:fld>
            <a:endParaRPr lang="en-GB">
              <a:solidFill>
                <a:prstClr val="black">
                  <a:tint val="75000"/>
                </a:prstClr>
              </a:solidFill>
              <a:latin typeface="Calibri"/>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4790" y="2407398"/>
            <a:ext cx="8002423" cy="38299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6424" y="116632"/>
            <a:ext cx="1521904" cy="20309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51650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fr-FR"/>
          </a:p>
        </p:txBody>
      </p:sp>
      <p:sp>
        <p:nvSpPr>
          <p:cNvPr id="7" name="Text Placeholder 6"/>
          <p:cNvSpPr>
            <a:spLocks noGrp="1"/>
          </p:cNvSpPr>
          <p:nvPr>
            <p:ph type="body" sz="quarter" idx="13"/>
          </p:nvPr>
        </p:nvSpPr>
        <p:spPr/>
        <p:txBody>
          <a:bodyPr/>
          <a:lstStyle/>
          <a:p>
            <a:endParaRPr lang="fr-FR"/>
          </a:p>
        </p:txBody>
      </p:sp>
      <p:sp>
        <p:nvSpPr>
          <p:cNvPr id="2" name="Titre 1"/>
          <p:cNvSpPr>
            <a:spLocks noGrp="1"/>
          </p:cNvSpPr>
          <p:nvPr>
            <p:ph type="title"/>
          </p:nvPr>
        </p:nvSpPr>
        <p:spPr/>
        <p:txBody>
          <a:bodyPr/>
          <a:lstStyle/>
          <a:p>
            <a:r>
              <a:rPr lang="fr-FR" dirty="0"/>
              <a:t>Data Labels</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18</a:t>
            </a:fld>
            <a:endParaRPr lang="en-GB">
              <a:solidFill>
                <a:prstClr val="black">
                  <a:tint val="75000"/>
                </a:prstClr>
              </a:solidFill>
              <a:latin typeface="Calibri"/>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1004" y="1988841"/>
            <a:ext cx="7708404" cy="34975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0297" y="188641"/>
            <a:ext cx="1646237" cy="26447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9892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fr-FR"/>
          </a:p>
        </p:txBody>
      </p:sp>
      <p:sp>
        <p:nvSpPr>
          <p:cNvPr id="7" name="Text Placeholder 6"/>
          <p:cNvSpPr>
            <a:spLocks noGrp="1"/>
          </p:cNvSpPr>
          <p:nvPr>
            <p:ph type="body" sz="quarter" idx="13"/>
          </p:nvPr>
        </p:nvSpPr>
        <p:spPr/>
        <p:txBody>
          <a:bodyPr/>
          <a:lstStyle/>
          <a:p>
            <a:endParaRPr lang="fr-FR"/>
          </a:p>
        </p:txBody>
      </p:sp>
      <p:sp>
        <p:nvSpPr>
          <p:cNvPr id="2" name="Titre 1"/>
          <p:cNvSpPr>
            <a:spLocks noGrp="1"/>
          </p:cNvSpPr>
          <p:nvPr>
            <p:ph type="title"/>
          </p:nvPr>
        </p:nvSpPr>
        <p:spPr/>
        <p:txBody>
          <a:bodyPr/>
          <a:lstStyle/>
          <a:p>
            <a:r>
              <a:rPr lang="fr-FR" dirty="0" err="1"/>
              <a:t>Etiquettes</a:t>
            </a:r>
            <a:r>
              <a:rPr lang="fr-FR" dirty="0"/>
              <a:t> des données</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19</a:t>
            </a:fld>
            <a:endParaRPr lang="en-GB">
              <a:solidFill>
                <a:prstClr val="black">
                  <a:tint val="75000"/>
                </a:prstClr>
              </a:solidFill>
              <a:latin typeface="Calibri"/>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1004" y="2523744"/>
            <a:ext cx="7708404" cy="34975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6160" y="44624"/>
            <a:ext cx="2160240" cy="20917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25105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err="1"/>
              <a:t>Charts</a:t>
            </a:r>
            <a:r>
              <a:rPr lang="fr-FR" dirty="0"/>
              <a:t>: La nomenclature</a:t>
            </a:r>
          </a:p>
        </p:txBody>
      </p:sp>
      <p:sp>
        <p:nvSpPr>
          <p:cNvPr id="3" name="Sous-titre 2"/>
          <p:cNvSpPr>
            <a:spLocks noGrp="1"/>
          </p:cNvSpPr>
          <p:nvPr>
            <p:ph type="subTitle" idx="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a:t>
            </a:fld>
            <a:endParaRPr lang="en-GB">
              <a:solidFill>
                <a:prstClr val="black">
                  <a:tint val="75000"/>
                </a:prstClr>
              </a:solidFill>
              <a:latin typeface="Calibri"/>
            </a:endParaRPr>
          </a:p>
        </p:txBody>
      </p:sp>
    </p:spTree>
    <p:extLst>
      <p:ext uri="{BB962C8B-B14F-4D97-AF65-F5344CB8AC3E}">
        <p14:creationId xmlns:p14="http://schemas.microsoft.com/office/powerpoint/2010/main" val="3256697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fr-FR"/>
          </a:p>
        </p:txBody>
      </p:sp>
      <p:sp>
        <p:nvSpPr>
          <p:cNvPr id="6" name="Text Placeholder 5"/>
          <p:cNvSpPr>
            <a:spLocks noGrp="1"/>
          </p:cNvSpPr>
          <p:nvPr>
            <p:ph type="body" sz="quarter" idx="13"/>
          </p:nvPr>
        </p:nvSpPr>
        <p:spPr/>
        <p:txBody>
          <a:bodyPr/>
          <a:lstStyle/>
          <a:p>
            <a:endParaRPr lang="fr-FR"/>
          </a:p>
        </p:txBody>
      </p:sp>
      <p:sp>
        <p:nvSpPr>
          <p:cNvPr id="2" name="Titre 1"/>
          <p:cNvSpPr>
            <a:spLocks noGrp="1"/>
          </p:cNvSpPr>
          <p:nvPr>
            <p:ph type="title"/>
          </p:nvPr>
        </p:nvSpPr>
        <p:spPr/>
        <p:txBody>
          <a:bodyPr/>
          <a:lstStyle/>
          <a:p>
            <a:r>
              <a:rPr lang="fr-FR" dirty="0" err="1"/>
              <a:t>Legends</a:t>
            </a:r>
            <a:endParaRPr lang="fr-FR" dirty="0"/>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20</a:t>
            </a:fld>
            <a:endParaRPr lang="en-GB">
              <a:solidFill>
                <a:prstClr val="black">
                  <a:tint val="75000"/>
                </a:prstClr>
              </a:solidFill>
              <a:latin typeface="Calibri"/>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2769" y="1556792"/>
            <a:ext cx="6106462" cy="44520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0137" y="116633"/>
            <a:ext cx="3116263" cy="19129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3819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fr-FR"/>
          </a:p>
        </p:txBody>
      </p:sp>
      <p:sp>
        <p:nvSpPr>
          <p:cNvPr id="6" name="Text Placeholder 5"/>
          <p:cNvSpPr>
            <a:spLocks noGrp="1"/>
          </p:cNvSpPr>
          <p:nvPr>
            <p:ph type="body" sz="quarter" idx="13"/>
          </p:nvPr>
        </p:nvSpPr>
        <p:spPr/>
        <p:txBody>
          <a:bodyPr/>
          <a:lstStyle/>
          <a:p>
            <a:endParaRPr lang="fr-FR"/>
          </a:p>
        </p:txBody>
      </p:sp>
      <p:sp>
        <p:nvSpPr>
          <p:cNvPr id="2" name="Titre 1"/>
          <p:cNvSpPr>
            <a:spLocks noGrp="1"/>
          </p:cNvSpPr>
          <p:nvPr>
            <p:ph type="title"/>
          </p:nvPr>
        </p:nvSpPr>
        <p:spPr/>
        <p:txBody>
          <a:bodyPr/>
          <a:lstStyle/>
          <a:p>
            <a:r>
              <a:rPr lang="fr-FR" dirty="0"/>
              <a:t>Légende</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21</a:t>
            </a:fld>
            <a:endParaRPr lang="en-GB">
              <a:solidFill>
                <a:prstClr val="black">
                  <a:tint val="75000"/>
                </a:prstClr>
              </a:solidFill>
              <a:latin typeface="Calibri"/>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2769" y="1556792"/>
            <a:ext cx="6106462" cy="44520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3844" y="104829"/>
            <a:ext cx="2296573" cy="300655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830334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Grid</a:t>
            </a:r>
            <a:r>
              <a:rPr lang="fr-FR" dirty="0"/>
              <a:t> </a:t>
            </a:r>
            <a:r>
              <a:rPr lang="fr-FR" dirty="0" err="1"/>
              <a:t>Lines</a:t>
            </a:r>
            <a:endParaRPr lang="fr-FR" dirty="0"/>
          </a:p>
        </p:txBody>
      </p:sp>
      <p:sp>
        <p:nvSpPr>
          <p:cNvPr id="3" name="Espace réservé du contenu 2"/>
          <p:cNvSpPr>
            <a:spLocks noGrp="1"/>
          </p:cNvSpPr>
          <p:nvPr>
            <p:ph idx="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22</a:t>
            </a:fld>
            <a:endParaRPr lang="en-GB">
              <a:solidFill>
                <a:prstClr val="black">
                  <a:tint val="75000"/>
                </a:prstClr>
              </a:solidFill>
              <a:latin typeface="Calibri"/>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9172" y="2675706"/>
            <a:ext cx="7621244" cy="29355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29207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p:cNvSpPr>
            <a:spLocks noGrp="1"/>
          </p:cNvSpPr>
          <p:nvPr>
            <p:ph idx="1"/>
          </p:nvPr>
        </p:nvSpPr>
        <p:spPr/>
        <p:txBody>
          <a:bodyPr/>
          <a:lstStyle/>
          <a:p>
            <a:endParaRPr lang="fr-BE"/>
          </a:p>
        </p:txBody>
      </p:sp>
      <p:sp>
        <p:nvSpPr>
          <p:cNvPr id="7" name="Espace réservé du texte 6"/>
          <p:cNvSpPr>
            <a:spLocks noGrp="1"/>
          </p:cNvSpPr>
          <p:nvPr>
            <p:ph type="body" sz="quarter" idx="13"/>
          </p:nvPr>
        </p:nvSpPr>
        <p:spPr/>
        <p:txBody>
          <a:bodyPr/>
          <a:lstStyle/>
          <a:p>
            <a:endParaRPr lang="fr-BE"/>
          </a:p>
        </p:txBody>
      </p:sp>
      <p:sp>
        <p:nvSpPr>
          <p:cNvPr id="2" name="Titre 1"/>
          <p:cNvSpPr>
            <a:spLocks noGrp="1"/>
          </p:cNvSpPr>
          <p:nvPr>
            <p:ph type="title"/>
          </p:nvPr>
        </p:nvSpPr>
        <p:spPr/>
        <p:txBody>
          <a:bodyPr/>
          <a:lstStyle/>
          <a:p>
            <a:r>
              <a:rPr lang="fr-FR" dirty="0"/>
              <a:t>Quadrillage principal</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23</a:t>
            </a:fld>
            <a:endParaRPr lang="en-GB">
              <a:solidFill>
                <a:prstClr val="black">
                  <a:tint val="75000"/>
                </a:prstClr>
              </a:solidFill>
              <a:latin typeface="Calibri"/>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9172" y="2675706"/>
            <a:ext cx="7621244" cy="29355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5367" y="224656"/>
            <a:ext cx="4129061" cy="20522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53818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All</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24</a:t>
            </a:fld>
            <a:endParaRPr lang="en-GB">
              <a:solidFill>
                <a:prstClr val="black">
                  <a:tint val="75000"/>
                </a:prstClr>
              </a:solidFill>
              <a:latin typeface="Calibri"/>
            </a:endParaRPr>
          </a:p>
        </p:txBody>
      </p:sp>
      <p:pic>
        <p:nvPicPr>
          <p:cNvPr id="7" name="Espace réservé du contenu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9728" y="1632735"/>
            <a:ext cx="8172544" cy="446089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05455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Tout</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25</a:t>
            </a:fld>
            <a:endParaRPr lang="en-GB">
              <a:solidFill>
                <a:prstClr val="black">
                  <a:tint val="75000"/>
                </a:prstClr>
              </a:solidFill>
              <a:latin typeface="Calibri"/>
            </a:endParaRPr>
          </a:p>
        </p:txBody>
      </p:sp>
      <p:pic>
        <p:nvPicPr>
          <p:cNvPr id="7" name="Espace réservé du contenu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9728" y="1632735"/>
            <a:ext cx="8172544" cy="446089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156540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46475" y="1556793"/>
            <a:ext cx="5699048" cy="4892381"/>
          </a:xfrm>
          <a:prstGeom prst="rect">
            <a:avLst/>
          </a:prstGeom>
          <a:ln>
            <a:noFill/>
          </a:ln>
          <a:effectLst>
            <a:outerShdw blurRad="292100" dist="139700" dir="2700000" algn="tl" rotWithShape="0">
              <a:srgbClr val="333333">
                <a:alpha val="65000"/>
              </a:srgbClr>
            </a:outerShdw>
          </a:effectLst>
        </p:spPr>
      </p:pic>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26</a:t>
            </a:fld>
            <a:endParaRPr lang="en-GB">
              <a:solidFill>
                <a:prstClr val="black">
                  <a:tint val="75000"/>
                </a:prstClr>
              </a:solidFill>
              <a:latin typeface="Calibri"/>
            </a:endParaRPr>
          </a:p>
        </p:txBody>
      </p:sp>
    </p:spTree>
    <p:extLst>
      <p:ext uri="{BB962C8B-B14F-4D97-AF65-F5344CB8AC3E}">
        <p14:creationId xmlns:p14="http://schemas.microsoft.com/office/powerpoint/2010/main" val="84939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73254" y="1600201"/>
            <a:ext cx="7645492" cy="4525963"/>
          </a:xfrm>
          <a:prstGeom prst="rect">
            <a:avLst/>
          </a:prstGeom>
          <a:ln>
            <a:noFill/>
          </a:ln>
          <a:effectLst>
            <a:outerShdw blurRad="292100" dist="139700" dir="2700000" algn="tl" rotWithShape="0">
              <a:srgbClr val="333333">
                <a:alpha val="65000"/>
              </a:srgbClr>
            </a:outerShdw>
          </a:effectLst>
        </p:spPr>
      </p:pic>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27</a:t>
            </a:fld>
            <a:endParaRPr lang="en-GB">
              <a:solidFill>
                <a:prstClr val="black">
                  <a:tint val="75000"/>
                </a:prstClr>
              </a:solidFill>
              <a:latin typeface="Calibri"/>
            </a:endParaRPr>
          </a:p>
        </p:txBody>
      </p:sp>
    </p:spTree>
    <p:extLst>
      <p:ext uri="{BB962C8B-B14F-4D97-AF65-F5344CB8AC3E}">
        <p14:creationId xmlns:p14="http://schemas.microsoft.com/office/powerpoint/2010/main" val="9203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5" name="Espace réservé du contenu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4952" y="1574895"/>
            <a:ext cx="6102096" cy="4576572"/>
          </a:xfrm>
          <a:prstGeom prst="rect">
            <a:avLst/>
          </a:prstGeom>
          <a:ln>
            <a:noFill/>
          </a:ln>
          <a:effectLst>
            <a:outerShdw blurRad="292100" dist="139700" dir="2700000" algn="tl" rotWithShape="0">
              <a:srgbClr val="333333">
                <a:alpha val="65000"/>
              </a:srgbClr>
            </a:outerShdw>
          </a:effectLst>
        </p:spPr>
      </p:pic>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28</a:t>
            </a:fld>
            <a:endParaRPr lang="en-GB">
              <a:solidFill>
                <a:prstClr val="black">
                  <a:tint val="75000"/>
                </a:prstClr>
              </a:solidFill>
              <a:latin typeface="Calibri"/>
            </a:endParaRPr>
          </a:p>
        </p:txBody>
      </p:sp>
    </p:spTree>
    <p:extLst>
      <p:ext uri="{BB962C8B-B14F-4D97-AF65-F5344CB8AC3E}">
        <p14:creationId xmlns:p14="http://schemas.microsoft.com/office/powerpoint/2010/main" val="31347698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style>
          <a:lnRef idx="0">
            <a:schemeClr val="accent1"/>
          </a:lnRef>
          <a:fillRef idx="3">
            <a:schemeClr val="accent1"/>
          </a:fillRef>
          <a:effectRef idx="3">
            <a:schemeClr val="accent1"/>
          </a:effectRef>
          <a:fontRef idx="minor">
            <a:schemeClr val="lt1"/>
          </a:fontRef>
        </p:style>
        <p:txBody>
          <a:bodyPr/>
          <a:lstStyle/>
          <a:p>
            <a:r>
              <a:rPr lang="fr-FR" noProof="0" dirty="0"/>
              <a:t>Graphique</a:t>
            </a:r>
          </a:p>
        </p:txBody>
      </p:sp>
      <p:sp>
        <p:nvSpPr>
          <p:cNvPr id="5" name="Sous-titre 4"/>
          <p:cNvSpPr>
            <a:spLocks noGrp="1"/>
          </p:cNvSpPr>
          <p:nvPr>
            <p:ph type="subTitle" idx="1"/>
          </p:nvPr>
        </p:nvSpPr>
        <p:spPr/>
        <p:txBody>
          <a:bodyPr/>
          <a:lstStyle/>
          <a:p>
            <a:r>
              <a:rPr lang="fr-FR" noProof="0" dirty="0"/>
              <a:t>Philippe.hottois@gmail.com</a:t>
            </a:r>
          </a:p>
        </p:txBody>
      </p:sp>
      <p:sp>
        <p:nvSpPr>
          <p:cNvPr id="2" name="Espace réservé du numéro de diapositive 1"/>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29</a:t>
            </a:fld>
            <a:endParaRPr lang="en-GB">
              <a:solidFill>
                <a:prstClr val="black">
                  <a:tint val="75000"/>
                </a:prstClr>
              </a:solidFill>
              <a:latin typeface="Calibri"/>
            </a:endParaRPr>
          </a:p>
        </p:txBody>
      </p:sp>
    </p:spTree>
    <p:extLst>
      <p:ext uri="{BB962C8B-B14F-4D97-AF65-F5344CB8AC3E}">
        <p14:creationId xmlns:p14="http://schemas.microsoft.com/office/powerpoint/2010/main" val="1359622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Graphique: la nomenclature</a:t>
            </a:r>
          </a:p>
        </p:txBody>
      </p:sp>
      <p:sp>
        <p:nvSpPr>
          <p:cNvPr id="3" name="Sous-titre 2"/>
          <p:cNvSpPr>
            <a:spLocks noGrp="1"/>
          </p:cNvSpPr>
          <p:nvPr>
            <p:ph type="subTitle" idx="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a:t>
            </a:fld>
            <a:endParaRPr lang="en-GB">
              <a:solidFill>
                <a:prstClr val="black">
                  <a:tint val="75000"/>
                </a:prstClr>
              </a:solidFill>
              <a:latin typeface="Calibri"/>
            </a:endParaRPr>
          </a:p>
        </p:txBody>
      </p:sp>
    </p:spTree>
    <p:extLst>
      <p:ext uri="{BB962C8B-B14F-4D97-AF65-F5344CB8AC3E}">
        <p14:creationId xmlns:p14="http://schemas.microsoft.com/office/powerpoint/2010/main" val="9434829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ctrTitle"/>
          </p:nvPr>
        </p:nvSpPr>
        <p:spPr/>
        <p:style>
          <a:lnRef idx="0">
            <a:schemeClr val="accent1"/>
          </a:lnRef>
          <a:fillRef idx="3">
            <a:schemeClr val="accent1"/>
          </a:fillRef>
          <a:effectRef idx="3">
            <a:schemeClr val="accent1"/>
          </a:effectRef>
          <a:fontRef idx="minor">
            <a:schemeClr val="lt1"/>
          </a:fontRef>
        </p:style>
        <p:txBody>
          <a:bodyPr rtlCol="0">
            <a:normAutofit/>
          </a:bodyPr>
          <a:lstStyle/>
          <a:p>
            <a:pPr>
              <a:defRPr/>
            </a:pPr>
            <a:r>
              <a:rPr lang="fr-FR" noProof="0" dirty="0" err="1"/>
              <a:t>Charts</a:t>
            </a:r>
            <a:endParaRPr lang="fr-FR" noProof="0" dirty="0"/>
          </a:p>
        </p:txBody>
      </p:sp>
      <p:sp>
        <p:nvSpPr>
          <p:cNvPr id="3" name="Sous-titre 2"/>
          <p:cNvSpPr>
            <a:spLocks noGrp="1"/>
          </p:cNvSpPr>
          <p:nvPr>
            <p:ph type="subTitle" idx="1"/>
          </p:nvPr>
        </p:nvSpPr>
        <p:spPr/>
        <p:txBody>
          <a:bodyPr rtlCol="0">
            <a:normAutofit/>
          </a:bodyPr>
          <a:lstStyle/>
          <a:p>
            <a:pPr>
              <a:defRPr/>
            </a:pPr>
            <a:r>
              <a:rPr lang="fr-FR" dirty="0">
                <a:hlinkClick r:id="rId2"/>
              </a:rPr>
              <a:t>http://office.microsoft.com/en-gb/excel-help/available-chart-types-HA010342187.aspx?CTT=1#BMcolumncharts</a:t>
            </a:r>
            <a:r>
              <a:rPr lang="fr-FR" dirty="0"/>
              <a:t> </a:t>
            </a:r>
            <a:endParaRPr lang="fr-FR" noProof="0" dirty="0"/>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30</a:t>
            </a:fld>
            <a:endParaRPr lang="en-GB">
              <a:solidFill>
                <a:prstClr val="black">
                  <a:tint val="75000"/>
                </a:prstClr>
              </a:solidFill>
              <a:latin typeface="Calibri"/>
            </a:endParaRPr>
          </a:p>
        </p:txBody>
      </p:sp>
    </p:spTree>
    <p:extLst>
      <p:ext uri="{BB962C8B-B14F-4D97-AF65-F5344CB8AC3E}">
        <p14:creationId xmlns:p14="http://schemas.microsoft.com/office/powerpoint/2010/main" val="9818159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style>
          <a:lnRef idx="0">
            <a:schemeClr val="accent1"/>
          </a:lnRef>
          <a:fillRef idx="3">
            <a:schemeClr val="accent1"/>
          </a:fillRef>
          <a:effectRef idx="3">
            <a:schemeClr val="accent1"/>
          </a:effectRef>
          <a:fontRef idx="minor">
            <a:schemeClr val="lt1"/>
          </a:fontRef>
        </p:style>
        <p:txBody>
          <a:bodyPr rtlCol="0">
            <a:normAutofit/>
          </a:bodyPr>
          <a:lstStyle/>
          <a:p>
            <a:pPr>
              <a:defRPr/>
            </a:pPr>
            <a:r>
              <a:rPr lang="fr-FR" noProof="0" dirty="0"/>
              <a:t>Graphiques</a:t>
            </a:r>
          </a:p>
        </p:txBody>
      </p:sp>
      <p:sp>
        <p:nvSpPr>
          <p:cNvPr id="3" name="Sous-titre 2"/>
          <p:cNvSpPr>
            <a:spLocks noGrp="1"/>
          </p:cNvSpPr>
          <p:nvPr>
            <p:ph type="subTitle" idx="1"/>
          </p:nvPr>
        </p:nvSpPr>
        <p:spPr/>
        <p:txBody>
          <a:bodyPr rtlCol="0">
            <a:normAutofit fontScale="77500" lnSpcReduction="20000"/>
          </a:bodyPr>
          <a:lstStyle/>
          <a:p>
            <a:pPr>
              <a:defRPr/>
            </a:pPr>
            <a:r>
              <a:rPr lang="fr-FR" dirty="0">
                <a:hlinkClick r:id="rId2"/>
              </a:rPr>
              <a:t>https://support.office.com/fr-fr/article/Types-de-graphiques-disponibles-dans-Office-a6187218-807e-4103-9e0a-27cdb19afb90?CTT=1&amp;CorrelationId=56e1bcfa-1fef-4b69-a61d-9a3c56bcceca&amp;ocmsassetID=HA010342187&amp;omkt=fr-FR&amp;ui=fr-FR&amp;rs=fr-FR&amp;ad=FR</a:t>
            </a:r>
            <a:endParaRPr lang="fr-FR" noProof="0" dirty="0"/>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31</a:t>
            </a:fld>
            <a:endParaRPr lang="en-GB">
              <a:solidFill>
                <a:prstClr val="black">
                  <a:tint val="75000"/>
                </a:prstClr>
              </a:solidFill>
              <a:latin typeface="Calibri"/>
            </a:endParaRPr>
          </a:p>
        </p:txBody>
      </p:sp>
    </p:spTree>
    <p:extLst>
      <p:ext uri="{BB962C8B-B14F-4D97-AF65-F5344CB8AC3E}">
        <p14:creationId xmlns:p14="http://schemas.microsoft.com/office/powerpoint/2010/main" val="13369723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fr-FR" noProof="0" dirty="0"/>
              <a:t>Basics</a:t>
            </a:r>
          </a:p>
        </p:txBody>
      </p:sp>
      <p:sp>
        <p:nvSpPr>
          <p:cNvPr id="3" name="Espace réservé du contenu 2"/>
          <p:cNvSpPr>
            <a:spLocks noGrp="1"/>
          </p:cNvSpPr>
          <p:nvPr>
            <p:ph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32</a:t>
            </a:fld>
            <a:endParaRPr lang="en-GB">
              <a:solidFill>
                <a:prstClr val="black">
                  <a:tint val="75000"/>
                </a:prstClr>
              </a:solidFill>
              <a:latin typeface="Calibri"/>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0356" y="1830974"/>
            <a:ext cx="8271288" cy="397429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4022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fr-FR" noProof="0" dirty="0"/>
              <a:t>Base</a:t>
            </a:r>
          </a:p>
        </p:txBody>
      </p:sp>
      <p:sp>
        <p:nvSpPr>
          <p:cNvPr id="3" name="Espace réservé du contenu 2"/>
          <p:cNvSpPr>
            <a:spLocks noGrp="1"/>
          </p:cNvSpPr>
          <p:nvPr>
            <p:ph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33</a:t>
            </a:fld>
            <a:endParaRPr lang="en-GB">
              <a:solidFill>
                <a:prstClr val="black">
                  <a:tint val="75000"/>
                </a:prstClr>
              </a:solidFill>
              <a:latin typeface="Calibri"/>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0356" y="1830974"/>
            <a:ext cx="8271288" cy="397429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24773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fr-FR" noProof="0" dirty="0"/>
              <a:t>Basics</a:t>
            </a:r>
          </a:p>
        </p:txBody>
      </p:sp>
      <p:sp>
        <p:nvSpPr>
          <p:cNvPr id="3" name="Espace réservé du contenu 2"/>
          <p:cNvSpPr>
            <a:spLocks noGrp="1"/>
          </p:cNvSpPr>
          <p:nvPr>
            <p:ph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34</a:t>
            </a:fld>
            <a:endParaRPr lang="en-GB">
              <a:solidFill>
                <a:prstClr val="black">
                  <a:tint val="75000"/>
                </a:prstClr>
              </a:solidFill>
              <a:latin typeface="Calibri"/>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5124" y="2053176"/>
            <a:ext cx="7941755" cy="389610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960951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fr-FR" noProof="0" dirty="0"/>
              <a:t>Base</a:t>
            </a:r>
          </a:p>
        </p:txBody>
      </p:sp>
      <p:sp>
        <p:nvSpPr>
          <p:cNvPr id="3" name="Espace réservé du contenu 2"/>
          <p:cNvSpPr>
            <a:spLocks noGrp="1"/>
          </p:cNvSpPr>
          <p:nvPr>
            <p:ph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35</a:t>
            </a:fld>
            <a:endParaRPr lang="en-GB">
              <a:solidFill>
                <a:prstClr val="black">
                  <a:tint val="75000"/>
                </a:prstClr>
              </a:solidFill>
              <a:latin typeface="Calibri"/>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5124" y="2053176"/>
            <a:ext cx="7941755" cy="389610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471505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algn="l"/>
            <a:r>
              <a:rPr lang="fr-FR" noProof="0" dirty="0" err="1"/>
              <a:t>Column</a:t>
            </a:r>
            <a:r>
              <a:rPr lang="fr-FR" noProof="0" dirty="0"/>
              <a:t> </a:t>
            </a:r>
            <a:r>
              <a:rPr lang="fr-FR" noProof="0" dirty="0" err="1"/>
              <a:t>charts</a:t>
            </a:r>
            <a:endParaRPr lang="fr-FR" noProof="0" dirty="0"/>
          </a:p>
        </p:txBody>
      </p:sp>
      <p:sp>
        <p:nvSpPr>
          <p:cNvPr id="3" name="Espace réservé du contenu 2"/>
          <p:cNvSpPr>
            <a:spLocks noGrp="1"/>
          </p:cNvSpPr>
          <p:nvPr>
            <p:ph idx="1"/>
          </p:nvPr>
        </p:nvSpPr>
        <p:spPr/>
        <p:txBody>
          <a:bodyPr/>
          <a:lstStyle/>
          <a:p>
            <a:r>
              <a:rPr lang="fr-FR" sz="1600" dirty="0" err="1"/>
              <a:t>Column</a:t>
            </a:r>
            <a:r>
              <a:rPr lang="fr-FR" sz="1600" dirty="0"/>
              <a:t> </a:t>
            </a:r>
            <a:r>
              <a:rPr lang="fr-FR" sz="1600" dirty="0" err="1"/>
              <a:t>charts</a:t>
            </a:r>
            <a:r>
              <a:rPr lang="fr-FR" sz="1600" dirty="0"/>
              <a:t> are </a:t>
            </a:r>
            <a:r>
              <a:rPr lang="fr-FR" sz="1600" dirty="0" err="1"/>
              <a:t>useful</a:t>
            </a:r>
            <a:r>
              <a:rPr lang="fr-FR" sz="1600" dirty="0"/>
              <a:t> for </a:t>
            </a:r>
            <a:r>
              <a:rPr lang="fr-FR" sz="1600" dirty="0" err="1"/>
              <a:t>showing</a:t>
            </a:r>
            <a:r>
              <a:rPr lang="fr-FR" sz="1600" dirty="0"/>
              <a:t> data changes </a:t>
            </a:r>
            <a:r>
              <a:rPr lang="fr-FR" sz="1600" dirty="0" err="1"/>
              <a:t>over</a:t>
            </a:r>
            <a:r>
              <a:rPr lang="fr-FR" sz="1600" dirty="0"/>
              <a:t> a </a:t>
            </a:r>
            <a:r>
              <a:rPr lang="fr-FR" sz="1600" dirty="0" err="1"/>
              <a:t>period</a:t>
            </a:r>
            <a:r>
              <a:rPr lang="fr-FR" sz="1600" dirty="0"/>
              <a:t> of time or for </a:t>
            </a:r>
            <a:r>
              <a:rPr lang="fr-FR" sz="1600" dirty="0" err="1"/>
              <a:t>illustrating</a:t>
            </a:r>
            <a:r>
              <a:rPr lang="fr-FR" sz="1600" dirty="0"/>
              <a:t> </a:t>
            </a:r>
            <a:r>
              <a:rPr lang="fr-FR" sz="1600" dirty="0" err="1"/>
              <a:t>comparisons</a:t>
            </a:r>
            <a:r>
              <a:rPr lang="fr-FR" sz="1600" dirty="0"/>
              <a:t> </a:t>
            </a:r>
            <a:r>
              <a:rPr lang="fr-FR" sz="1600" dirty="0" err="1"/>
              <a:t>among</a:t>
            </a:r>
            <a:r>
              <a:rPr lang="fr-FR" sz="1600" dirty="0"/>
              <a:t> items.</a:t>
            </a:r>
          </a:p>
        </p:txBody>
      </p:sp>
      <p:graphicFrame>
        <p:nvGraphicFramePr>
          <p:cNvPr id="4" name="Graphique 3"/>
          <p:cNvGraphicFramePr/>
          <p:nvPr>
            <p:extLst/>
          </p:nvPr>
        </p:nvGraphicFramePr>
        <p:xfrm>
          <a:off x="4727849" y="2846568"/>
          <a:ext cx="5457481" cy="3638321"/>
        </p:xfrm>
        <a:graphic>
          <a:graphicData uri="http://schemas.openxmlformats.org/drawingml/2006/chart">
            <c:chart xmlns:c="http://schemas.openxmlformats.org/drawingml/2006/chart" xmlns:r="http://schemas.openxmlformats.org/officeDocument/2006/relationships" r:id="rId2"/>
          </a:graphicData>
        </a:graphic>
      </p:graphicFrame>
      <p:sp>
        <p:nvSpPr>
          <p:cNvPr id="5" name="Espace réservé du numéro de diapositive 4"/>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36</a:t>
            </a:fld>
            <a:endParaRPr lang="en-GB">
              <a:solidFill>
                <a:prstClr val="black">
                  <a:tint val="75000"/>
                </a:prstClr>
              </a:solidFill>
              <a:latin typeface="Calibri"/>
            </a:endParaRPr>
          </a:p>
        </p:txBody>
      </p:sp>
      <p:pic>
        <p:nvPicPr>
          <p:cNvPr id="6" name="char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408" y="2348881"/>
            <a:ext cx="2514286" cy="1238095"/>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4193" y="371497"/>
            <a:ext cx="2224559" cy="9921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464677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algn="l"/>
            <a:r>
              <a:rPr lang="fr-FR" noProof="0" dirty="0"/>
              <a:t>Histogramme</a:t>
            </a:r>
          </a:p>
        </p:txBody>
      </p:sp>
      <p:sp>
        <p:nvSpPr>
          <p:cNvPr id="3" name="Espace réservé du contenu 2"/>
          <p:cNvSpPr>
            <a:spLocks noGrp="1"/>
          </p:cNvSpPr>
          <p:nvPr>
            <p:ph idx="1"/>
          </p:nvPr>
        </p:nvSpPr>
        <p:spPr/>
        <p:txBody>
          <a:bodyPr/>
          <a:lstStyle/>
          <a:p>
            <a:r>
              <a:rPr lang="fr-BE" sz="1600" dirty="0"/>
              <a:t>Les diagrammes de colonnes sont utiles pour montrer les changements de données sur une période de temps ou pour illustrer des comparaisons entre les éléments.</a:t>
            </a:r>
            <a:endParaRPr lang="fr-FR" sz="1600" dirty="0"/>
          </a:p>
        </p:txBody>
      </p:sp>
      <p:graphicFrame>
        <p:nvGraphicFramePr>
          <p:cNvPr id="4" name="Graphique 3"/>
          <p:cNvGraphicFramePr/>
          <p:nvPr>
            <p:extLst/>
          </p:nvPr>
        </p:nvGraphicFramePr>
        <p:xfrm>
          <a:off x="4727849" y="2846568"/>
          <a:ext cx="5457481" cy="3638321"/>
        </p:xfrm>
        <a:graphic>
          <a:graphicData uri="http://schemas.openxmlformats.org/drawingml/2006/chart">
            <c:chart xmlns:c="http://schemas.openxmlformats.org/drawingml/2006/chart" xmlns:r="http://schemas.openxmlformats.org/officeDocument/2006/relationships" r:id="rId2"/>
          </a:graphicData>
        </a:graphic>
      </p:graphicFrame>
      <p:sp>
        <p:nvSpPr>
          <p:cNvPr id="5" name="Espace réservé du numéro de diapositive 4"/>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37</a:t>
            </a:fld>
            <a:endParaRPr lang="en-GB">
              <a:solidFill>
                <a:prstClr val="black">
                  <a:tint val="75000"/>
                </a:prstClr>
              </a:solidFill>
              <a:latin typeface="Calibri"/>
            </a:endParaRPr>
          </a:p>
        </p:txBody>
      </p:sp>
      <p:pic>
        <p:nvPicPr>
          <p:cNvPr id="6" name="char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408" y="2348881"/>
            <a:ext cx="2514286" cy="1238095"/>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4193" y="371497"/>
            <a:ext cx="2224559" cy="9921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832807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algn="l"/>
            <a:r>
              <a:rPr lang="fr-FR" noProof="0" dirty="0"/>
              <a:t>Stacked </a:t>
            </a:r>
            <a:r>
              <a:rPr lang="fr-FR" noProof="0" dirty="0" err="1"/>
              <a:t>column</a:t>
            </a:r>
            <a:endParaRPr lang="fr-FR" noProof="0" dirty="0"/>
          </a:p>
        </p:txBody>
      </p:sp>
      <p:sp>
        <p:nvSpPr>
          <p:cNvPr id="3" name="Espace réservé du contenu 2"/>
          <p:cNvSpPr>
            <a:spLocks noGrp="1"/>
          </p:cNvSpPr>
          <p:nvPr>
            <p:ph idx="1"/>
          </p:nvPr>
        </p:nvSpPr>
        <p:spPr/>
        <p:txBody>
          <a:bodyPr>
            <a:normAutofit/>
          </a:bodyPr>
          <a:lstStyle/>
          <a:p>
            <a:r>
              <a:rPr lang="fr-FR" sz="2800" dirty="0"/>
              <a:t>Stacked </a:t>
            </a:r>
            <a:r>
              <a:rPr lang="fr-FR" sz="2800" dirty="0" err="1"/>
              <a:t>column</a:t>
            </a:r>
            <a:r>
              <a:rPr lang="fr-FR" sz="2800" dirty="0"/>
              <a:t> </a:t>
            </a:r>
            <a:r>
              <a:rPr lang="fr-FR" sz="2800" dirty="0" err="1"/>
              <a:t>charts</a:t>
            </a:r>
            <a:r>
              <a:rPr lang="fr-FR" sz="2800" dirty="0"/>
              <a:t> show </a:t>
            </a:r>
            <a:r>
              <a:rPr lang="fr-FR" sz="2800" dirty="0" err="1"/>
              <a:t>the</a:t>
            </a:r>
            <a:r>
              <a:rPr lang="fr-FR" sz="2800" dirty="0"/>
              <a:t> </a:t>
            </a:r>
            <a:r>
              <a:rPr lang="fr-FR" sz="2800" dirty="0" err="1"/>
              <a:t>relationship</a:t>
            </a:r>
            <a:r>
              <a:rPr lang="fr-FR" sz="2800" dirty="0"/>
              <a:t> of </a:t>
            </a:r>
            <a:r>
              <a:rPr lang="fr-FR" sz="2800" dirty="0" err="1"/>
              <a:t>individual</a:t>
            </a:r>
            <a:r>
              <a:rPr lang="fr-FR" sz="2800" dirty="0"/>
              <a:t> items to </a:t>
            </a:r>
            <a:r>
              <a:rPr lang="fr-FR" sz="2800" dirty="0" err="1"/>
              <a:t>the</a:t>
            </a:r>
            <a:r>
              <a:rPr lang="fr-FR" sz="2800" dirty="0"/>
              <a:t> </a:t>
            </a:r>
            <a:r>
              <a:rPr lang="fr-FR" sz="2800" dirty="0" err="1"/>
              <a:t>whole</a:t>
            </a:r>
            <a:r>
              <a:rPr lang="fr-FR" sz="2800" dirty="0"/>
              <a:t>.</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7932" y="3645024"/>
            <a:ext cx="8474551" cy="26927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38</a:t>
            </a:fld>
            <a:endParaRPr lang="en-GB">
              <a:solidFill>
                <a:prstClr val="black">
                  <a:tint val="75000"/>
                </a:prstClr>
              </a:solidFill>
              <a:latin typeface="Calibri"/>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2105" y="2128081"/>
            <a:ext cx="2552381" cy="1323810"/>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4193" y="371497"/>
            <a:ext cx="2224559" cy="9921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133259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algn="l"/>
            <a:r>
              <a:rPr lang="fr-FR" noProof="0" dirty="0"/>
              <a:t>Histogramme empilé</a:t>
            </a:r>
          </a:p>
        </p:txBody>
      </p:sp>
      <p:sp>
        <p:nvSpPr>
          <p:cNvPr id="3" name="Espace réservé du contenu 2"/>
          <p:cNvSpPr>
            <a:spLocks noGrp="1"/>
          </p:cNvSpPr>
          <p:nvPr>
            <p:ph idx="1"/>
          </p:nvPr>
        </p:nvSpPr>
        <p:spPr>
          <a:xfrm>
            <a:off x="1981200" y="1600201"/>
            <a:ext cx="5266928" cy="4525963"/>
          </a:xfrm>
        </p:spPr>
        <p:txBody>
          <a:bodyPr>
            <a:normAutofit/>
          </a:bodyPr>
          <a:lstStyle/>
          <a:p>
            <a:r>
              <a:rPr lang="fr-BE" sz="2800" dirty="0"/>
              <a:t>Les diagrammes de colonnes empilées montrent la relation entre les éléments individuels et l'ensemble.</a:t>
            </a:r>
            <a:endParaRPr lang="fr-FR" sz="28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7932" y="3645024"/>
            <a:ext cx="8474551" cy="26927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39</a:t>
            </a:fld>
            <a:endParaRPr lang="en-GB">
              <a:solidFill>
                <a:prstClr val="black">
                  <a:tint val="75000"/>
                </a:prstClr>
              </a:solidFill>
              <a:latin typeface="Calibri"/>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3958" y="1772816"/>
            <a:ext cx="2956842" cy="1533586"/>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4193" y="371497"/>
            <a:ext cx="2224559" cy="9921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62480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fr-FR" noProof="0" dirty="0" err="1"/>
              <a:t>Charts</a:t>
            </a:r>
            <a:r>
              <a:rPr lang="fr-FR" noProof="0" dirty="0"/>
              <a:t> Quick Access </a:t>
            </a:r>
            <a:r>
              <a:rPr lang="fr-FR" noProof="0" dirty="0" err="1"/>
              <a:t>Toolbar</a:t>
            </a:r>
            <a:endParaRPr lang="fr-FR" noProof="0" dirty="0"/>
          </a:p>
        </p:txBody>
      </p:sp>
      <p:sp>
        <p:nvSpPr>
          <p:cNvPr id="7" name="Espace réservé du contenu 6"/>
          <p:cNvSpPr>
            <a:spLocks noGrp="1"/>
          </p:cNvSpPr>
          <p:nvPr>
            <p:ph idx="1"/>
          </p:nvPr>
        </p:nvSpPr>
        <p:spPr>
          <a:xfrm>
            <a:off x="1981200" y="1658664"/>
            <a:ext cx="8229600" cy="4525963"/>
          </a:xfrm>
        </p:spPr>
        <p:txBody>
          <a:bodyPr/>
          <a:lstStyle/>
          <a:p>
            <a:r>
              <a:rPr lang="fr-FR" dirty="0"/>
              <a:t>Tapez ce tableau:</a:t>
            </a:r>
          </a:p>
          <a:p>
            <a:endParaRPr lang="fr-FR" noProof="0" dirty="0"/>
          </a:p>
          <a:p>
            <a:endParaRPr lang="fr-FR" dirty="0"/>
          </a:p>
          <a:p>
            <a:endParaRPr lang="fr-FR" noProof="0" dirty="0"/>
          </a:p>
          <a:p>
            <a:endParaRPr lang="fr-FR" dirty="0"/>
          </a:p>
          <a:p>
            <a:endParaRPr lang="fr-FR" noProof="0" dirty="0"/>
          </a:p>
          <a:p>
            <a:r>
              <a:rPr lang="fr-FR" dirty="0"/>
              <a:t>Cliquez dans le tableau et ALT F1</a:t>
            </a:r>
          </a:p>
          <a:p>
            <a:endParaRPr lang="fr-FR" noProof="0" dirty="0"/>
          </a:p>
        </p:txBody>
      </p:sp>
      <p:sp>
        <p:nvSpPr>
          <p:cNvPr id="8" name="Espace réservé du numéro de diapositive 7"/>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a:t>
            </a:fld>
            <a:endParaRPr lang="en-GB">
              <a:solidFill>
                <a:prstClr val="black">
                  <a:tint val="75000"/>
                </a:prstClr>
              </a:solidFill>
              <a:latin typeface="Calibri"/>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5641" y="2348881"/>
            <a:ext cx="6091881" cy="23196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46983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274638"/>
            <a:ext cx="8229600" cy="1143000"/>
          </a:xfrm>
        </p:spPr>
        <p:style>
          <a:lnRef idx="0">
            <a:schemeClr val="accent1"/>
          </a:lnRef>
          <a:fillRef idx="3">
            <a:schemeClr val="accent1"/>
          </a:fillRef>
          <a:effectRef idx="3">
            <a:schemeClr val="accent1"/>
          </a:effectRef>
          <a:fontRef idx="minor">
            <a:schemeClr val="lt1"/>
          </a:fontRef>
        </p:style>
        <p:txBody>
          <a:bodyPr/>
          <a:lstStyle/>
          <a:p>
            <a:r>
              <a:rPr lang="fr-FR" noProof="0" dirty="0"/>
              <a:t>Stacked </a:t>
            </a:r>
            <a:r>
              <a:rPr lang="fr-FR" noProof="0" dirty="0" err="1"/>
              <a:t>column</a:t>
            </a:r>
            <a:endParaRPr lang="fr-FR" noProof="0" dirty="0"/>
          </a:p>
        </p:txBody>
      </p:sp>
      <p:sp>
        <p:nvSpPr>
          <p:cNvPr id="4" name="Espace réservé du texte 3"/>
          <p:cNvSpPr>
            <a:spLocks noGrp="1"/>
          </p:cNvSpPr>
          <p:nvPr>
            <p:ph type="body" idx="1"/>
          </p:nvPr>
        </p:nvSpPr>
        <p:spPr/>
        <p:txBody>
          <a:bodyPr/>
          <a:lstStyle/>
          <a:p>
            <a:r>
              <a:rPr lang="fr-FR" noProof="0" dirty="0"/>
              <a:t>Stacked</a:t>
            </a:r>
          </a:p>
        </p:txBody>
      </p:sp>
      <p:sp>
        <p:nvSpPr>
          <p:cNvPr id="5" name="Espace réservé du contenu 4"/>
          <p:cNvSpPr>
            <a:spLocks noGrp="1"/>
          </p:cNvSpPr>
          <p:nvPr>
            <p:ph sz="half" idx="2"/>
          </p:nvPr>
        </p:nvSpPr>
        <p:spPr/>
        <p:txBody>
          <a:bodyPr/>
          <a:lstStyle/>
          <a:p>
            <a:endParaRPr lang="en-US"/>
          </a:p>
        </p:txBody>
      </p:sp>
      <p:sp>
        <p:nvSpPr>
          <p:cNvPr id="6" name="Espace réservé du texte 5"/>
          <p:cNvSpPr>
            <a:spLocks noGrp="1"/>
          </p:cNvSpPr>
          <p:nvPr>
            <p:ph type="body" sz="quarter" idx="3"/>
          </p:nvPr>
        </p:nvSpPr>
        <p:spPr/>
        <p:txBody>
          <a:bodyPr/>
          <a:lstStyle/>
          <a:p>
            <a:r>
              <a:rPr lang="fr-FR" noProof="0" dirty="0"/>
              <a:t>100 % Stacked</a:t>
            </a:r>
          </a:p>
        </p:txBody>
      </p:sp>
      <p:sp>
        <p:nvSpPr>
          <p:cNvPr id="7" name="Espace réservé du contenu 6"/>
          <p:cNvSpPr>
            <a:spLocks noGrp="1"/>
          </p:cNvSpPr>
          <p:nvPr>
            <p:ph sz="quarter" idx="4"/>
          </p:nvPr>
        </p:nvSpPr>
        <p:spPr/>
        <p:txBody>
          <a:bodyPr/>
          <a:lstStyle/>
          <a:p>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1621" y="2954738"/>
            <a:ext cx="9067173" cy="27913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40</a:t>
            </a:fld>
            <a:endParaRPr lang="en-GB">
              <a:solidFill>
                <a:prstClr val="black">
                  <a:tint val="75000"/>
                </a:prstClr>
              </a:solidFill>
              <a:latin typeface="Calibri"/>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55" y="20047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701022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274638"/>
            <a:ext cx="8229600" cy="1143000"/>
          </a:xfrm>
        </p:spPr>
        <p:style>
          <a:lnRef idx="0">
            <a:schemeClr val="accent1"/>
          </a:lnRef>
          <a:fillRef idx="3">
            <a:schemeClr val="accent1"/>
          </a:fillRef>
          <a:effectRef idx="3">
            <a:schemeClr val="accent1"/>
          </a:effectRef>
          <a:fontRef idx="minor">
            <a:schemeClr val="lt1"/>
          </a:fontRef>
        </p:style>
        <p:txBody>
          <a:bodyPr/>
          <a:lstStyle/>
          <a:p>
            <a:r>
              <a:rPr lang="fr-FR" dirty="0"/>
              <a:t>Histogramme empilé groupés</a:t>
            </a:r>
            <a:endParaRPr lang="fr-FR" noProof="0" dirty="0"/>
          </a:p>
        </p:txBody>
      </p:sp>
      <p:sp>
        <p:nvSpPr>
          <p:cNvPr id="4" name="Espace réservé du texte 3"/>
          <p:cNvSpPr>
            <a:spLocks noGrp="1"/>
          </p:cNvSpPr>
          <p:nvPr>
            <p:ph type="body" idx="1"/>
          </p:nvPr>
        </p:nvSpPr>
        <p:spPr/>
        <p:txBody>
          <a:bodyPr/>
          <a:lstStyle/>
          <a:p>
            <a:r>
              <a:rPr lang="fr-FR" noProof="0" dirty="0"/>
              <a:t>Stacked</a:t>
            </a:r>
          </a:p>
        </p:txBody>
      </p:sp>
      <p:sp>
        <p:nvSpPr>
          <p:cNvPr id="5" name="Espace réservé du contenu 4"/>
          <p:cNvSpPr>
            <a:spLocks noGrp="1"/>
          </p:cNvSpPr>
          <p:nvPr>
            <p:ph sz="half" idx="2"/>
          </p:nvPr>
        </p:nvSpPr>
        <p:spPr/>
        <p:txBody>
          <a:bodyPr/>
          <a:lstStyle/>
          <a:p>
            <a:endParaRPr lang="en-US"/>
          </a:p>
        </p:txBody>
      </p:sp>
      <p:sp>
        <p:nvSpPr>
          <p:cNvPr id="6" name="Espace réservé du texte 5"/>
          <p:cNvSpPr>
            <a:spLocks noGrp="1"/>
          </p:cNvSpPr>
          <p:nvPr>
            <p:ph type="body" sz="quarter" idx="3"/>
          </p:nvPr>
        </p:nvSpPr>
        <p:spPr/>
        <p:txBody>
          <a:bodyPr/>
          <a:lstStyle/>
          <a:p>
            <a:r>
              <a:rPr lang="fr-FR" noProof="0" dirty="0"/>
              <a:t>100 % Stacked</a:t>
            </a:r>
          </a:p>
        </p:txBody>
      </p:sp>
      <p:sp>
        <p:nvSpPr>
          <p:cNvPr id="7" name="Espace réservé du contenu 6"/>
          <p:cNvSpPr>
            <a:spLocks noGrp="1"/>
          </p:cNvSpPr>
          <p:nvPr>
            <p:ph sz="quarter" idx="4"/>
          </p:nvPr>
        </p:nvSpPr>
        <p:spPr/>
        <p:txBody>
          <a:bodyPr/>
          <a:lstStyle/>
          <a:p>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1621" y="2954738"/>
            <a:ext cx="9067173" cy="27913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41</a:t>
            </a:fld>
            <a:endParaRPr lang="en-GB">
              <a:solidFill>
                <a:prstClr val="black">
                  <a:tint val="75000"/>
                </a:prstClr>
              </a:solidFill>
              <a:latin typeface="Calibri"/>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55" y="20047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347508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algn="l"/>
            <a:r>
              <a:rPr lang="fr-FR" noProof="0" dirty="0"/>
              <a:t>3d histogramme </a:t>
            </a:r>
          </a:p>
        </p:txBody>
      </p:sp>
      <p:sp>
        <p:nvSpPr>
          <p:cNvPr id="4" name="Espace réservé du texte 3"/>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7059" y="1916832"/>
            <a:ext cx="7377885" cy="45161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42</a:t>
            </a:fld>
            <a:endParaRPr lang="en-GB">
              <a:solidFill>
                <a:prstClr val="black">
                  <a:tint val="75000"/>
                </a:prstClr>
              </a:solidFill>
              <a:latin typeface="Calibri"/>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55" y="20047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28241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algn="l"/>
            <a:r>
              <a:rPr lang="fr-FR" dirty="0"/>
              <a:t>Histogramme </a:t>
            </a:r>
            <a:r>
              <a:rPr lang="fr-FR" noProof="0" dirty="0"/>
              <a:t>3d</a:t>
            </a:r>
          </a:p>
        </p:txBody>
      </p:sp>
      <p:sp>
        <p:nvSpPr>
          <p:cNvPr id="4" name="Espace réservé du texte 3"/>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7059" y="1916832"/>
            <a:ext cx="7377885" cy="45161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43</a:t>
            </a:fld>
            <a:endParaRPr lang="en-GB">
              <a:solidFill>
                <a:prstClr val="black">
                  <a:tint val="75000"/>
                </a:prstClr>
              </a:solidFill>
              <a:latin typeface="Calibri"/>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55" y="20047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863824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pPr algn="l"/>
            <a:r>
              <a:rPr lang="fr-FR" sz="3600" b="1" dirty="0" err="1"/>
              <a:t>Cylinder</a:t>
            </a:r>
            <a:r>
              <a:rPr lang="fr-FR" sz="3600" b="1" dirty="0"/>
              <a:t>, </a:t>
            </a:r>
            <a:r>
              <a:rPr lang="fr-FR" sz="3600" b="1" dirty="0" err="1"/>
              <a:t>cone</a:t>
            </a:r>
            <a:r>
              <a:rPr lang="fr-FR" sz="3600" b="1" dirty="0"/>
              <a:t> </a:t>
            </a:r>
            <a:r>
              <a:rPr lang="fr-FR" sz="3600" b="1" dirty="0" err="1"/>
              <a:t>and</a:t>
            </a:r>
            <a:r>
              <a:rPr lang="fr-FR" sz="3600" b="1" dirty="0"/>
              <a:t> </a:t>
            </a:r>
            <a:r>
              <a:rPr lang="fr-FR" sz="3600" b="1" dirty="0" err="1"/>
              <a:t>pyramid</a:t>
            </a:r>
            <a:endParaRPr lang="fr-FR" sz="3600" dirty="0"/>
          </a:p>
        </p:txBody>
      </p:sp>
      <p:sp>
        <p:nvSpPr>
          <p:cNvPr id="4" name="Espace réservé du texte 3"/>
          <p:cNvSpPr>
            <a:spLocks noGrp="1"/>
          </p:cNvSpPr>
          <p:nvPr>
            <p:ph idx="1"/>
          </p:nvPr>
        </p:nvSpPr>
        <p:spPr/>
        <p:txBody>
          <a:bodyPr/>
          <a:lstStyle/>
          <a:p>
            <a:endParaRPr lang="en-US" dirty="0"/>
          </a:p>
        </p:txBody>
      </p:sp>
      <p:pic>
        <p:nvPicPr>
          <p:cNvPr id="788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528" y="2434674"/>
            <a:ext cx="8289112" cy="27945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44</a:t>
            </a:fld>
            <a:endParaRPr lang="en-GB">
              <a:solidFill>
                <a:prstClr val="black">
                  <a:tint val="75000"/>
                </a:prstClr>
              </a:solidFill>
              <a:latin typeface="Calibri"/>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6161" y="18423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617892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pPr algn="l"/>
            <a:r>
              <a:rPr lang="fr-FR" sz="3600" b="1" dirty="0"/>
              <a:t>Cylindre, cône et pyramide</a:t>
            </a:r>
            <a:endParaRPr lang="fr-FR" sz="3600" dirty="0"/>
          </a:p>
        </p:txBody>
      </p:sp>
      <p:sp>
        <p:nvSpPr>
          <p:cNvPr id="4" name="Espace réservé du texte 3"/>
          <p:cNvSpPr>
            <a:spLocks noGrp="1"/>
          </p:cNvSpPr>
          <p:nvPr>
            <p:ph idx="1"/>
          </p:nvPr>
        </p:nvSpPr>
        <p:spPr/>
        <p:txBody>
          <a:bodyPr/>
          <a:lstStyle/>
          <a:p>
            <a:endParaRPr lang="en-US" dirty="0"/>
          </a:p>
        </p:txBody>
      </p:sp>
      <p:pic>
        <p:nvPicPr>
          <p:cNvPr id="788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528" y="2434674"/>
            <a:ext cx="8289112" cy="27945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45</a:t>
            </a:fld>
            <a:endParaRPr lang="en-GB">
              <a:solidFill>
                <a:prstClr val="black">
                  <a:tint val="75000"/>
                </a:prstClr>
              </a:solidFill>
              <a:latin typeface="Calibri"/>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6161" y="18423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969338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pPr algn="l"/>
            <a:r>
              <a:rPr lang="fr-FR" sz="4000" b="1" dirty="0"/>
              <a:t>Line </a:t>
            </a:r>
            <a:r>
              <a:rPr lang="fr-FR" sz="4000" b="1" dirty="0" err="1"/>
              <a:t>charts</a:t>
            </a:r>
            <a:endParaRPr lang="fr-FR" sz="4000" dirty="0"/>
          </a:p>
        </p:txBody>
      </p:sp>
      <p:sp>
        <p:nvSpPr>
          <p:cNvPr id="4" name="Espace réservé du texte 3"/>
          <p:cNvSpPr>
            <a:spLocks noGrp="1"/>
          </p:cNvSpPr>
          <p:nvPr>
            <p:ph idx="1"/>
          </p:nvPr>
        </p:nvSpPr>
        <p:spPr/>
        <p:txBody>
          <a:bodyPr>
            <a:normAutofit/>
          </a:bodyPr>
          <a:lstStyle/>
          <a:p>
            <a:r>
              <a:rPr lang="fr-FR" noProof="0" dirty="0"/>
              <a:t>Display </a:t>
            </a:r>
            <a:r>
              <a:rPr lang="fr-FR" noProof="0" dirty="0" err="1"/>
              <a:t>continuous</a:t>
            </a:r>
            <a:r>
              <a:rPr lang="fr-FR" noProof="0" dirty="0"/>
              <a:t> data </a:t>
            </a:r>
            <a:r>
              <a:rPr lang="fr-FR" noProof="0" dirty="0" err="1"/>
              <a:t>over</a:t>
            </a:r>
            <a:r>
              <a:rPr lang="fr-FR" noProof="0" dirty="0"/>
              <a:t> time, set </a:t>
            </a:r>
            <a:r>
              <a:rPr lang="fr-FR" noProof="0" dirty="0" err="1"/>
              <a:t>against</a:t>
            </a:r>
            <a:r>
              <a:rPr lang="fr-FR" noProof="0" dirty="0"/>
              <a:t> a </a:t>
            </a:r>
            <a:r>
              <a:rPr lang="fr-FR" noProof="0" dirty="0" err="1"/>
              <a:t>common</a:t>
            </a:r>
            <a:r>
              <a:rPr lang="fr-FR" noProof="0" dirty="0"/>
              <a:t> </a:t>
            </a:r>
            <a:r>
              <a:rPr lang="fr-FR" noProof="0" dirty="0" err="1"/>
              <a:t>scale</a:t>
            </a:r>
            <a:r>
              <a:rPr lang="fr-FR" noProof="0" dirty="0"/>
              <a:t>, </a:t>
            </a:r>
            <a:r>
              <a:rPr lang="fr-FR" noProof="0" dirty="0" err="1"/>
              <a:t>and</a:t>
            </a:r>
            <a:r>
              <a:rPr lang="fr-FR" noProof="0" dirty="0"/>
              <a:t> are </a:t>
            </a:r>
            <a:r>
              <a:rPr lang="fr-FR" noProof="0" dirty="0" err="1"/>
              <a:t>therefore</a:t>
            </a:r>
            <a:r>
              <a:rPr lang="fr-FR" noProof="0" dirty="0"/>
              <a:t> </a:t>
            </a:r>
            <a:r>
              <a:rPr lang="fr-FR" noProof="0" dirty="0" err="1"/>
              <a:t>ideal</a:t>
            </a:r>
            <a:r>
              <a:rPr lang="fr-FR" noProof="0" dirty="0"/>
              <a:t> for </a:t>
            </a:r>
            <a:r>
              <a:rPr lang="fr-FR" noProof="0" dirty="0" err="1"/>
              <a:t>showing</a:t>
            </a:r>
            <a:r>
              <a:rPr lang="fr-FR" noProof="0" dirty="0"/>
              <a:t> trends in data </a:t>
            </a:r>
            <a:r>
              <a:rPr lang="fr-FR" noProof="0" dirty="0" err="1"/>
              <a:t>at</a:t>
            </a:r>
            <a:r>
              <a:rPr lang="fr-FR" noProof="0" dirty="0"/>
              <a:t> </a:t>
            </a:r>
            <a:r>
              <a:rPr lang="fr-FR" noProof="0" dirty="0" err="1"/>
              <a:t>equal</a:t>
            </a:r>
            <a:r>
              <a:rPr lang="fr-FR" noProof="0" dirty="0"/>
              <a:t> </a:t>
            </a:r>
            <a:r>
              <a:rPr lang="fr-FR" noProof="0" dirty="0" err="1"/>
              <a:t>intervals</a:t>
            </a:r>
            <a:endParaRPr lang="fr-FR" noProof="0" dirty="0"/>
          </a:p>
        </p:txBody>
      </p:sp>
      <p:pic>
        <p:nvPicPr>
          <p:cNvPr id="798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9697" y="3140969"/>
            <a:ext cx="5724525" cy="36290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46</a:t>
            </a:fld>
            <a:endParaRPr lang="en-GB">
              <a:solidFill>
                <a:prstClr val="black">
                  <a:tint val="75000"/>
                </a:prstClr>
              </a:solidFill>
              <a:latin typeface="Calibri"/>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55" y="20047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987487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pPr algn="l"/>
            <a:r>
              <a:rPr lang="fr-FR" sz="4000" b="1" dirty="0"/>
              <a:t>Courbe</a:t>
            </a:r>
            <a:endParaRPr lang="fr-FR" sz="4000" dirty="0"/>
          </a:p>
        </p:txBody>
      </p:sp>
      <p:sp>
        <p:nvSpPr>
          <p:cNvPr id="4" name="Espace réservé du texte 3"/>
          <p:cNvSpPr>
            <a:spLocks noGrp="1"/>
          </p:cNvSpPr>
          <p:nvPr>
            <p:ph idx="1"/>
          </p:nvPr>
        </p:nvSpPr>
        <p:spPr/>
        <p:txBody>
          <a:bodyPr>
            <a:normAutofit/>
          </a:bodyPr>
          <a:lstStyle/>
          <a:p>
            <a:r>
              <a:rPr lang="fr-BE" sz="2400" dirty="0"/>
              <a:t>Affiche les données continues au fil du temps, réglées sur une échelle commune et sont donc idéales pour afficher les tendances des données à intervalles </a:t>
            </a:r>
            <a:r>
              <a:rPr lang="fr-BE" sz="2400" dirty="0" err="1"/>
              <a:t>égalles</a:t>
            </a:r>
            <a:r>
              <a:rPr lang="fr-BE" sz="2400" dirty="0"/>
              <a:t>.</a:t>
            </a:r>
            <a:endParaRPr lang="fr-FR" sz="2400" dirty="0"/>
          </a:p>
        </p:txBody>
      </p:sp>
      <p:pic>
        <p:nvPicPr>
          <p:cNvPr id="798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3753" y="2909888"/>
            <a:ext cx="5724525" cy="36290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47</a:t>
            </a:fld>
            <a:endParaRPr lang="en-GB">
              <a:solidFill>
                <a:prstClr val="black">
                  <a:tint val="75000"/>
                </a:prstClr>
              </a:solidFill>
              <a:latin typeface="Calibri"/>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55" y="20047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967660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274638"/>
            <a:ext cx="8229600" cy="1143000"/>
          </a:xfrm>
        </p:spPr>
        <p:style>
          <a:lnRef idx="0">
            <a:schemeClr val="accent1"/>
          </a:lnRef>
          <a:fillRef idx="3">
            <a:schemeClr val="accent1"/>
          </a:fillRef>
          <a:effectRef idx="3">
            <a:schemeClr val="accent1"/>
          </a:effectRef>
          <a:fontRef idx="minor">
            <a:schemeClr val="lt1"/>
          </a:fontRef>
        </p:style>
        <p:txBody>
          <a:bodyPr/>
          <a:lstStyle/>
          <a:p>
            <a:r>
              <a:rPr lang="fr-FR" sz="3200" b="1" dirty="0"/>
              <a:t>Pie </a:t>
            </a:r>
            <a:r>
              <a:rPr lang="fr-FR" sz="3200" b="1" dirty="0" err="1"/>
              <a:t>Charts</a:t>
            </a:r>
            <a:endParaRPr lang="fr-FR" sz="3200" dirty="0"/>
          </a:p>
        </p:txBody>
      </p:sp>
      <p:sp>
        <p:nvSpPr>
          <p:cNvPr id="5" name="Espace réservé du contenu 4"/>
          <p:cNvSpPr>
            <a:spLocks noGrp="1"/>
          </p:cNvSpPr>
          <p:nvPr>
            <p:ph sz="half" idx="2"/>
          </p:nvPr>
        </p:nvSpPr>
        <p:spPr>
          <a:xfrm>
            <a:off x="1981200" y="1700809"/>
            <a:ext cx="4040188" cy="4425355"/>
          </a:xfrm>
        </p:spPr>
        <p:txBody>
          <a:bodyPr>
            <a:normAutofit/>
          </a:bodyPr>
          <a:lstStyle/>
          <a:p>
            <a:r>
              <a:rPr lang="fr-FR" noProof="0" dirty="0"/>
              <a:t>Data </a:t>
            </a:r>
            <a:r>
              <a:rPr lang="fr-FR" noProof="0" dirty="0" err="1"/>
              <a:t>that</a:t>
            </a:r>
            <a:r>
              <a:rPr lang="fr-FR" noProof="0" dirty="0"/>
              <a:t> is </a:t>
            </a:r>
            <a:r>
              <a:rPr lang="fr-FR" noProof="0" dirty="0" err="1"/>
              <a:t>arranged</a:t>
            </a:r>
            <a:r>
              <a:rPr lang="fr-FR" noProof="0" dirty="0"/>
              <a:t> in one </a:t>
            </a:r>
            <a:r>
              <a:rPr lang="fr-FR" noProof="0" dirty="0" err="1"/>
              <a:t>column</a:t>
            </a:r>
            <a:r>
              <a:rPr lang="fr-FR" noProof="0" dirty="0"/>
              <a:t> or </a:t>
            </a:r>
            <a:r>
              <a:rPr lang="fr-FR" noProof="0" dirty="0" err="1"/>
              <a:t>row</a:t>
            </a:r>
            <a:r>
              <a:rPr lang="fr-FR" noProof="0" dirty="0"/>
              <a:t> </a:t>
            </a:r>
            <a:r>
              <a:rPr lang="fr-FR" noProof="0" dirty="0" err="1"/>
              <a:t>only</a:t>
            </a:r>
            <a:r>
              <a:rPr lang="fr-FR" noProof="0" dirty="0"/>
              <a:t> on a </a:t>
            </a:r>
            <a:r>
              <a:rPr lang="fr-FR" noProof="0" dirty="0" err="1"/>
              <a:t>worksheet</a:t>
            </a:r>
            <a:r>
              <a:rPr lang="fr-FR" noProof="0" dirty="0"/>
              <a:t> can </a:t>
            </a:r>
            <a:r>
              <a:rPr lang="fr-FR" noProof="0" dirty="0" err="1"/>
              <a:t>be</a:t>
            </a:r>
            <a:r>
              <a:rPr lang="fr-FR" noProof="0" dirty="0"/>
              <a:t> </a:t>
            </a:r>
            <a:r>
              <a:rPr lang="fr-FR" noProof="0" dirty="0" err="1"/>
              <a:t>plotted</a:t>
            </a:r>
            <a:r>
              <a:rPr lang="fr-FR" noProof="0" dirty="0"/>
              <a:t> in a pie chart</a:t>
            </a:r>
          </a:p>
        </p:txBody>
      </p:sp>
      <p:sp>
        <p:nvSpPr>
          <p:cNvPr id="6" name="Espace réservé du texte 5"/>
          <p:cNvSpPr>
            <a:spLocks noGrp="1"/>
          </p:cNvSpPr>
          <p:nvPr>
            <p:ph type="body" sz="quarter" idx="3"/>
          </p:nvPr>
        </p:nvSpPr>
        <p:spPr/>
        <p:txBody>
          <a:bodyPr>
            <a:normAutofit/>
          </a:bodyPr>
          <a:lstStyle/>
          <a:p>
            <a:r>
              <a:rPr lang="fr-FR" sz="2000" dirty="0" err="1"/>
              <a:t>Advices</a:t>
            </a:r>
            <a:r>
              <a:rPr lang="fr-FR" sz="2000" dirty="0"/>
              <a:t>:</a:t>
            </a:r>
          </a:p>
        </p:txBody>
      </p:sp>
      <p:sp>
        <p:nvSpPr>
          <p:cNvPr id="7" name="Espace réservé du contenu 6"/>
          <p:cNvSpPr>
            <a:spLocks noGrp="1"/>
          </p:cNvSpPr>
          <p:nvPr>
            <p:ph sz="quarter" idx="4"/>
          </p:nvPr>
        </p:nvSpPr>
        <p:spPr/>
        <p:txBody>
          <a:bodyPr/>
          <a:lstStyle/>
          <a:p>
            <a:r>
              <a:rPr lang="fr-FR" sz="2000" dirty="0"/>
              <a:t>Only one data </a:t>
            </a:r>
            <a:r>
              <a:rPr lang="fr-FR" sz="2000" dirty="0" err="1"/>
              <a:t>series</a:t>
            </a:r>
            <a:r>
              <a:rPr lang="fr-FR" sz="2000" dirty="0"/>
              <a:t>;</a:t>
            </a:r>
          </a:p>
          <a:p>
            <a:r>
              <a:rPr lang="fr-FR" sz="2000" dirty="0"/>
              <a:t>No </a:t>
            </a:r>
            <a:r>
              <a:rPr lang="fr-FR" sz="2000" dirty="0" err="1"/>
              <a:t>negative</a:t>
            </a:r>
            <a:r>
              <a:rPr lang="fr-FR" sz="2000" dirty="0"/>
              <a:t> values;</a:t>
            </a:r>
          </a:p>
          <a:p>
            <a:r>
              <a:rPr lang="fr-FR" sz="2000" dirty="0"/>
              <a:t>Few </a:t>
            </a:r>
            <a:r>
              <a:rPr lang="fr-FR" sz="2000" dirty="0" err="1"/>
              <a:t>zero</a:t>
            </a:r>
            <a:r>
              <a:rPr lang="fr-FR" sz="2000" dirty="0"/>
              <a:t> values;</a:t>
            </a:r>
          </a:p>
          <a:p>
            <a:r>
              <a:rPr lang="fr-FR" sz="2000" dirty="0"/>
              <a:t>No more </a:t>
            </a:r>
            <a:r>
              <a:rPr lang="fr-FR" sz="2000" dirty="0" err="1"/>
              <a:t>than</a:t>
            </a:r>
            <a:r>
              <a:rPr lang="fr-FR" sz="2000" dirty="0"/>
              <a:t> 7 categorize.</a:t>
            </a:r>
            <a:endParaRPr lang="fr-FR" noProof="0" dirty="0"/>
          </a:p>
          <a:p>
            <a:endParaRPr lang="fr-FR" noProof="0" dirty="0"/>
          </a:p>
        </p:txBody>
      </p:sp>
      <p:pic>
        <p:nvPicPr>
          <p:cNvPr id="808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1544" y="3604660"/>
            <a:ext cx="3941636" cy="21667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48</a:t>
            </a:fld>
            <a:endParaRPr lang="en-GB">
              <a:solidFill>
                <a:prstClr val="black">
                  <a:tint val="75000"/>
                </a:prstClr>
              </a:solidFill>
              <a:latin typeface="Calibri"/>
            </a:endParaRPr>
          </a:p>
        </p:txBody>
      </p:sp>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400256" y="108528"/>
            <a:ext cx="1687372" cy="177368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59442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274638"/>
            <a:ext cx="8229600" cy="1143000"/>
          </a:xfrm>
        </p:spPr>
        <p:style>
          <a:lnRef idx="0">
            <a:schemeClr val="accent1"/>
          </a:lnRef>
          <a:fillRef idx="3">
            <a:schemeClr val="accent1"/>
          </a:fillRef>
          <a:effectRef idx="3">
            <a:schemeClr val="accent1"/>
          </a:effectRef>
          <a:fontRef idx="minor">
            <a:schemeClr val="lt1"/>
          </a:fontRef>
        </p:style>
        <p:txBody>
          <a:bodyPr/>
          <a:lstStyle/>
          <a:p>
            <a:r>
              <a:rPr lang="fr-FR" sz="3200" b="1" dirty="0"/>
              <a:t>Secteurs</a:t>
            </a:r>
            <a:endParaRPr lang="fr-FR" sz="3200" dirty="0"/>
          </a:p>
        </p:txBody>
      </p:sp>
      <p:sp>
        <p:nvSpPr>
          <p:cNvPr id="5" name="Espace réservé du contenu 4"/>
          <p:cNvSpPr>
            <a:spLocks noGrp="1"/>
          </p:cNvSpPr>
          <p:nvPr>
            <p:ph sz="half" idx="2"/>
          </p:nvPr>
        </p:nvSpPr>
        <p:spPr>
          <a:xfrm>
            <a:off x="1981200" y="1700809"/>
            <a:ext cx="4040188" cy="4425355"/>
          </a:xfrm>
        </p:spPr>
        <p:txBody>
          <a:bodyPr>
            <a:normAutofit/>
          </a:bodyPr>
          <a:lstStyle/>
          <a:p>
            <a:r>
              <a:rPr lang="fr-BE" sz="2000" dirty="0"/>
              <a:t>Les données qui sont disposées dans une colonne ou une ligne seulement sur une feuille de calcul peuvent être tracées dans un graphique à secteurs</a:t>
            </a:r>
            <a:endParaRPr lang="fr-FR" sz="2000" dirty="0"/>
          </a:p>
        </p:txBody>
      </p:sp>
      <p:sp>
        <p:nvSpPr>
          <p:cNvPr id="6" name="Espace réservé du texte 5"/>
          <p:cNvSpPr>
            <a:spLocks noGrp="1"/>
          </p:cNvSpPr>
          <p:nvPr>
            <p:ph type="body" sz="quarter" idx="3"/>
          </p:nvPr>
        </p:nvSpPr>
        <p:spPr/>
        <p:txBody>
          <a:bodyPr>
            <a:normAutofit/>
          </a:bodyPr>
          <a:lstStyle/>
          <a:p>
            <a:r>
              <a:rPr lang="fr-FR" sz="2000" dirty="0"/>
              <a:t>Conseils:</a:t>
            </a:r>
          </a:p>
        </p:txBody>
      </p:sp>
      <p:sp>
        <p:nvSpPr>
          <p:cNvPr id="7" name="Espace réservé du contenu 6"/>
          <p:cNvSpPr>
            <a:spLocks noGrp="1"/>
          </p:cNvSpPr>
          <p:nvPr>
            <p:ph sz="quarter" idx="4"/>
          </p:nvPr>
        </p:nvSpPr>
        <p:spPr/>
        <p:txBody>
          <a:bodyPr/>
          <a:lstStyle/>
          <a:p>
            <a:r>
              <a:rPr lang="fr-BE" sz="2000" dirty="0"/>
              <a:t>Une seule série de données;</a:t>
            </a:r>
          </a:p>
          <a:p>
            <a:r>
              <a:rPr lang="fr-BE" sz="2000" dirty="0"/>
              <a:t>Aucune valeur négative;</a:t>
            </a:r>
          </a:p>
          <a:p>
            <a:r>
              <a:rPr lang="fr-BE" sz="2000" dirty="0"/>
              <a:t>Peu de valeurs nulles;</a:t>
            </a:r>
          </a:p>
          <a:p>
            <a:r>
              <a:rPr lang="fr-BE" sz="2000" dirty="0"/>
              <a:t>Pas plus de 7 catégories.</a:t>
            </a:r>
            <a:endParaRPr lang="fr-FR" noProof="0" dirty="0"/>
          </a:p>
        </p:txBody>
      </p:sp>
      <p:pic>
        <p:nvPicPr>
          <p:cNvPr id="808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1544" y="3604660"/>
            <a:ext cx="3941636" cy="21667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49</a:t>
            </a:fld>
            <a:endParaRPr lang="en-GB">
              <a:solidFill>
                <a:prstClr val="black">
                  <a:tint val="75000"/>
                </a:prstClr>
              </a:solidFill>
              <a:latin typeface="Calibri"/>
            </a:endParaRPr>
          </a:p>
        </p:txBody>
      </p:sp>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400256" y="108528"/>
            <a:ext cx="1687372" cy="177368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5835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r>
              <a:rPr lang="fr-FR" noProof="0" dirty="0"/>
              <a:t>Graphique:</a:t>
            </a:r>
          </a:p>
        </p:txBody>
      </p:sp>
      <p:sp>
        <p:nvSpPr>
          <p:cNvPr id="7" name="Espace réservé du contenu 6"/>
          <p:cNvSpPr>
            <a:spLocks noGrp="1"/>
          </p:cNvSpPr>
          <p:nvPr>
            <p:ph idx="1"/>
          </p:nvPr>
        </p:nvSpPr>
        <p:spPr>
          <a:xfrm>
            <a:off x="1981200" y="1658664"/>
            <a:ext cx="8229600" cy="4525963"/>
          </a:xfrm>
        </p:spPr>
        <p:txBody>
          <a:bodyPr/>
          <a:lstStyle/>
          <a:p>
            <a:r>
              <a:rPr lang="fr-FR" dirty="0"/>
              <a:t>Tapez ce tableau:</a:t>
            </a:r>
          </a:p>
          <a:p>
            <a:endParaRPr lang="fr-FR" noProof="0" dirty="0"/>
          </a:p>
          <a:p>
            <a:endParaRPr lang="fr-FR" dirty="0"/>
          </a:p>
          <a:p>
            <a:endParaRPr lang="fr-FR" noProof="0" dirty="0"/>
          </a:p>
          <a:p>
            <a:endParaRPr lang="fr-FR" dirty="0"/>
          </a:p>
          <a:p>
            <a:endParaRPr lang="fr-FR" noProof="0" dirty="0"/>
          </a:p>
          <a:p>
            <a:r>
              <a:rPr lang="fr-FR" dirty="0"/>
              <a:t>Cliquez dans le tableau et ALT F1</a:t>
            </a:r>
          </a:p>
          <a:p>
            <a:endParaRPr lang="fr-FR" noProof="0" dirty="0"/>
          </a:p>
        </p:txBody>
      </p:sp>
      <p:sp>
        <p:nvSpPr>
          <p:cNvPr id="8" name="Espace réservé du numéro de diapositive 7"/>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5</a:t>
            </a:fld>
            <a:endParaRPr lang="en-GB">
              <a:solidFill>
                <a:prstClr val="black">
                  <a:tint val="75000"/>
                </a:prstClr>
              </a:solidFill>
              <a:latin typeface="Calibri"/>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5641" y="2348881"/>
            <a:ext cx="6091881" cy="23196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2778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algn="l"/>
            <a:r>
              <a:rPr lang="fr-FR" sz="3200" b="1" dirty="0"/>
              <a:t>Bar </a:t>
            </a:r>
            <a:r>
              <a:rPr lang="fr-FR" sz="3200" b="1" dirty="0" err="1"/>
              <a:t>charts</a:t>
            </a:r>
            <a:endParaRPr lang="fr-FR" sz="3200" b="1" dirty="0"/>
          </a:p>
        </p:txBody>
      </p:sp>
      <p:sp>
        <p:nvSpPr>
          <p:cNvPr id="7" name="Espace réservé du contenu 6"/>
          <p:cNvSpPr>
            <a:spLocks noGrp="1"/>
          </p:cNvSpPr>
          <p:nvPr>
            <p:ph idx="1"/>
          </p:nvPr>
        </p:nvSpPr>
        <p:spPr/>
        <p:txBody>
          <a:bodyPr/>
          <a:lstStyle/>
          <a:p>
            <a:endParaRPr lang="fr-FR" sz="2000" dirty="0"/>
          </a:p>
          <a:p>
            <a:r>
              <a:rPr lang="fr-FR" sz="2000" dirty="0"/>
              <a:t>Data </a:t>
            </a:r>
            <a:r>
              <a:rPr lang="fr-FR" sz="2000" dirty="0" err="1"/>
              <a:t>that</a:t>
            </a:r>
            <a:r>
              <a:rPr lang="fr-FR" sz="2000" dirty="0"/>
              <a:t> is </a:t>
            </a:r>
            <a:r>
              <a:rPr lang="fr-FR" sz="2000" dirty="0" err="1"/>
              <a:t>arranged</a:t>
            </a:r>
            <a:r>
              <a:rPr lang="fr-FR" sz="2000" dirty="0"/>
              <a:t> in </a:t>
            </a:r>
            <a:r>
              <a:rPr lang="fr-FR" sz="2000" dirty="0" err="1"/>
              <a:t>columns</a:t>
            </a:r>
            <a:r>
              <a:rPr lang="fr-FR" sz="2000" dirty="0"/>
              <a:t> or </a:t>
            </a:r>
            <a:r>
              <a:rPr lang="fr-FR" sz="2000" dirty="0" err="1"/>
              <a:t>rows</a:t>
            </a:r>
            <a:r>
              <a:rPr lang="fr-FR" sz="2000" dirty="0"/>
              <a:t> on a </a:t>
            </a:r>
            <a:r>
              <a:rPr lang="fr-FR" sz="2000" dirty="0" err="1"/>
              <a:t>worksheet</a:t>
            </a:r>
            <a:r>
              <a:rPr lang="fr-FR" sz="2000" dirty="0"/>
              <a:t>  can </a:t>
            </a:r>
            <a:r>
              <a:rPr lang="fr-FR" sz="2000" dirty="0" err="1"/>
              <a:t>be</a:t>
            </a:r>
            <a:r>
              <a:rPr lang="fr-FR" sz="2000" dirty="0"/>
              <a:t> </a:t>
            </a:r>
            <a:r>
              <a:rPr lang="fr-FR" sz="2000" dirty="0" err="1"/>
              <a:t>plotted</a:t>
            </a:r>
            <a:r>
              <a:rPr lang="fr-FR" sz="2000" dirty="0"/>
              <a:t> in a bar chart. Bar </a:t>
            </a:r>
            <a:r>
              <a:rPr lang="fr-FR" sz="2000" dirty="0" err="1"/>
              <a:t>charts</a:t>
            </a:r>
            <a:r>
              <a:rPr lang="fr-FR" sz="2000" dirty="0"/>
              <a:t> </a:t>
            </a:r>
            <a:r>
              <a:rPr lang="fr-FR" sz="2000" dirty="0" err="1"/>
              <a:t>illustrate</a:t>
            </a:r>
            <a:r>
              <a:rPr lang="fr-FR" sz="2000" dirty="0"/>
              <a:t> </a:t>
            </a:r>
            <a:r>
              <a:rPr lang="fr-FR" sz="2000" dirty="0" err="1"/>
              <a:t>comparisons</a:t>
            </a:r>
            <a:r>
              <a:rPr lang="fr-FR" sz="2000" dirty="0"/>
              <a:t> </a:t>
            </a:r>
            <a:r>
              <a:rPr lang="fr-FR" sz="2000" dirty="0" err="1"/>
              <a:t>among</a:t>
            </a:r>
            <a:r>
              <a:rPr lang="fr-FR" sz="2000" dirty="0"/>
              <a:t> </a:t>
            </a:r>
            <a:r>
              <a:rPr lang="fr-FR" sz="2000" dirty="0" err="1"/>
              <a:t>individual</a:t>
            </a:r>
            <a:r>
              <a:rPr lang="fr-FR" sz="2000" dirty="0"/>
              <a:t> items.</a:t>
            </a:r>
            <a:endParaRPr lang="fr-FR" noProof="0" dirty="0"/>
          </a:p>
        </p:txBody>
      </p:sp>
      <p:pic>
        <p:nvPicPr>
          <p:cNvPr id="819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7649" y="2924945"/>
            <a:ext cx="6387297" cy="35693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50</a:t>
            </a:fld>
            <a:endParaRPr lang="en-GB">
              <a:solidFill>
                <a:prstClr val="black">
                  <a:tint val="75000"/>
                </a:prstClr>
              </a:solidFill>
              <a:latin typeface="Calibri"/>
            </a:endParaRPr>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400256" y="108528"/>
            <a:ext cx="1687372" cy="177368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17624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algn="l"/>
            <a:r>
              <a:rPr lang="fr-FR" sz="3200" b="1" dirty="0"/>
              <a:t>Barres groupées</a:t>
            </a:r>
          </a:p>
        </p:txBody>
      </p:sp>
      <p:sp>
        <p:nvSpPr>
          <p:cNvPr id="7" name="Espace réservé du contenu 6"/>
          <p:cNvSpPr>
            <a:spLocks noGrp="1"/>
          </p:cNvSpPr>
          <p:nvPr>
            <p:ph idx="1"/>
          </p:nvPr>
        </p:nvSpPr>
        <p:spPr/>
        <p:txBody>
          <a:bodyPr/>
          <a:lstStyle/>
          <a:p>
            <a:endParaRPr lang="fr-FR" sz="2000" dirty="0"/>
          </a:p>
          <a:p>
            <a:r>
              <a:rPr lang="fr-BE" sz="2000" dirty="0"/>
              <a:t>Les données disposées en colonnes ou en lignes sur une feuille de calcul peuvent être tracées dans un graphique à barres. Les graphiques à barres illustrent des comparaisons entre les différents éléments.</a:t>
            </a:r>
            <a:endParaRPr lang="fr-FR" noProof="0" dirty="0"/>
          </a:p>
        </p:txBody>
      </p:sp>
      <p:pic>
        <p:nvPicPr>
          <p:cNvPr id="819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7649" y="2924945"/>
            <a:ext cx="6387297" cy="35693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51</a:t>
            </a:fld>
            <a:endParaRPr lang="en-GB">
              <a:solidFill>
                <a:prstClr val="black">
                  <a:tint val="75000"/>
                </a:prstClr>
              </a:solidFill>
              <a:latin typeface="Calibri"/>
            </a:endParaRPr>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400256" y="108528"/>
            <a:ext cx="1687372" cy="177368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33450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274638"/>
            <a:ext cx="8229600" cy="1143000"/>
          </a:xfrm>
        </p:spPr>
        <p:style>
          <a:lnRef idx="0">
            <a:schemeClr val="accent1"/>
          </a:lnRef>
          <a:fillRef idx="3">
            <a:schemeClr val="accent1"/>
          </a:fillRef>
          <a:effectRef idx="3">
            <a:schemeClr val="accent1"/>
          </a:effectRef>
          <a:fontRef idx="minor">
            <a:schemeClr val="lt1"/>
          </a:fontRef>
        </p:style>
        <p:txBody>
          <a:bodyPr/>
          <a:lstStyle/>
          <a:p>
            <a:r>
              <a:rPr lang="fr-FR" sz="3200" b="1" dirty="0"/>
              <a:t>Area </a:t>
            </a:r>
            <a:r>
              <a:rPr lang="fr-FR" sz="3200" b="1" dirty="0" err="1"/>
              <a:t>charts</a:t>
            </a:r>
            <a:endParaRPr lang="fr-FR" sz="3200" b="1" dirty="0"/>
          </a:p>
        </p:txBody>
      </p:sp>
      <p:sp>
        <p:nvSpPr>
          <p:cNvPr id="3" name="Espace réservé du texte 2"/>
          <p:cNvSpPr>
            <a:spLocks noGrp="1"/>
          </p:cNvSpPr>
          <p:nvPr>
            <p:ph type="body" idx="1"/>
          </p:nvPr>
        </p:nvSpPr>
        <p:spPr/>
        <p:txBody>
          <a:bodyPr/>
          <a:lstStyle/>
          <a:p>
            <a:endParaRPr lang="en-US"/>
          </a:p>
        </p:txBody>
      </p:sp>
      <p:sp>
        <p:nvSpPr>
          <p:cNvPr id="7" name="Espace réservé du contenu 6"/>
          <p:cNvSpPr>
            <a:spLocks noGrp="1"/>
          </p:cNvSpPr>
          <p:nvPr>
            <p:ph sz="half" idx="2"/>
          </p:nvPr>
        </p:nvSpPr>
        <p:spPr/>
        <p:txBody>
          <a:bodyPr/>
          <a:lstStyle/>
          <a:p>
            <a:endParaRPr lang="fr-FR" sz="2000" dirty="0"/>
          </a:p>
        </p:txBody>
      </p:sp>
      <p:sp>
        <p:nvSpPr>
          <p:cNvPr id="4" name="Espace réservé du texte 3"/>
          <p:cNvSpPr>
            <a:spLocks noGrp="1"/>
          </p:cNvSpPr>
          <p:nvPr>
            <p:ph type="body" sz="quarter" idx="3"/>
          </p:nvPr>
        </p:nvSpPr>
        <p:spPr/>
        <p:txBody>
          <a:bodyPr/>
          <a:lstStyle/>
          <a:p>
            <a:endParaRPr lang="en-US"/>
          </a:p>
        </p:txBody>
      </p:sp>
      <p:sp>
        <p:nvSpPr>
          <p:cNvPr id="5" name="Espace réservé du contenu 4"/>
          <p:cNvSpPr>
            <a:spLocks noGrp="1"/>
          </p:cNvSpPr>
          <p:nvPr>
            <p:ph sz="quarter" idx="4"/>
          </p:nvPr>
        </p:nvSpPr>
        <p:spPr/>
        <p:txBody>
          <a:bodyPr/>
          <a:lstStyle/>
          <a:p>
            <a:r>
              <a:rPr lang="fr-FR" noProof="0" dirty="0"/>
              <a:t>Area </a:t>
            </a:r>
            <a:r>
              <a:rPr lang="fr-FR" noProof="0" dirty="0" err="1"/>
              <a:t>charts</a:t>
            </a:r>
            <a:r>
              <a:rPr lang="fr-FR" noProof="0" dirty="0"/>
              <a:t> </a:t>
            </a:r>
            <a:r>
              <a:rPr lang="fr-FR" noProof="0" dirty="0" err="1"/>
              <a:t>emphasize</a:t>
            </a:r>
            <a:r>
              <a:rPr lang="fr-FR" noProof="0" dirty="0"/>
              <a:t> </a:t>
            </a:r>
            <a:r>
              <a:rPr lang="fr-FR" noProof="0" dirty="0" err="1"/>
              <a:t>the</a:t>
            </a:r>
            <a:r>
              <a:rPr lang="fr-FR" noProof="0" dirty="0"/>
              <a:t> magnitude of change </a:t>
            </a:r>
            <a:r>
              <a:rPr lang="fr-FR" noProof="0" dirty="0" err="1"/>
              <a:t>over</a:t>
            </a:r>
            <a:r>
              <a:rPr lang="fr-FR" noProof="0" dirty="0"/>
              <a:t> time, </a:t>
            </a:r>
            <a:r>
              <a:rPr lang="fr-FR" noProof="0" dirty="0" err="1"/>
              <a:t>and</a:t>
            </a:r>
            <a:r>
              <a:rPr lang="fr-FR" noProof="0" dirty="0"/>
              <a:t> can </a:t>
            </a:r>
            <a:r>
              <a:rPr lang="fr-FR" noProof="0" dirty="0" err="1"/>
              <a:t>be</a:t>
            </a:r>
            <a:r>
              <a:rPr lang="fr-FR" noProof="0" dirty="0"/>
              <a:t> </a:t>
            </a:r>
            <a:r>
              <a:rPr lang="fr-FR" noProof="0" dirty="0" err="1"/>
              <a:t>used</a:t>
            </a:r>
            <a:r>
              <a:rPr lang="fr-FR" noProof="0" dirty="0"/>
              <a:t> to </a:t>
            </a:r>
            <a:r>
              <a:rPr lang="fr-FR" noProof="0" dirty="0" err="1"/>
              <a:t>draw</a:t>
            </a:r>
            <a:r>
              <a:rPr lang="fr-FR" noProof="0" dirty="0"/>
              <a:t> attention to </a:t>
            </a:r>
            <a:r>
              <a:rPr lang="fr-FR" noProof="0" dirty="0" err="1"/>
              <a:t>the</a:t>
            </a:r>
            <a:r>
              <a:rPr lang="fr-FR" noProof="0" dirty="0"/>
              <a:t> total value </a:t>
            </a:r>
            <a:r>
              <a:rPr lang="fr-FR" noProof="0" dirty="0" err="1"/>
              <a:t>across</a:t>
            </a:r>
            <a:r>
              <a:rPr lang="fr-FR" noProof="0" dirty="0"/>
              <a:t> a trend</a:t>
            </a:r>
          </a:p>
        </p:txBody>
      </p:sp>
      <p:pic>
        <p:nvPicPr>
          <p:cNvPr id="829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2114" y="2636912"/>
            <a:ext cx="4433887" cy="23905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Espace réservé du numéro de diapositive 5"/>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52</a:t>
            </a:fld>
            <a:endParaRPr lang="en-GB">
              <a:solidFill>
                <a:prstClr val="black">
                  <a:tint val="75000"/>
                </a:prstClr>
              </a:solidFill>
              <a:latin typeface="Calibri"/>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55" y="20047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560281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274638"/>
            <a:ext cx="8229600" cy="1143000"/>
          </a:xfrm>
        </p:spPr>
        <p:style>
          <a:lnRef idx="0">
            <a:schemeClr val="accent1"/>
          </a:lnRef>
          <a:fillRef idx="3">
            <a:schemeClr val="accent1"/>
          </a:fillRef>
          <a:effectRef idx="3">
            <a:schemeClr val="accent1"/>
          </a:effectRef>
          <a:fontRef idx="minor">
            <a:schemeClr val="lt1"/>
          </a:fontRef>
        </p:style>
        <p:txBody>
          <a:bodyPr/>
          <a:lstStyle/>
          <a:p>
            <a:r>
              <a:rPr lang="fr-FR" sz="3200" b="1" dirty="0"/>
              <a:t>Aires</a:t>
            </a:r>
          </a:p>
        </p:txBody>
      </p:sp>
      <p:sp>
        <p:nvSpPr>
          <p:cNvPr id="3" name="Espace réservé du texte 2"/>
          <p:cNvSpPr>
            <a:spLocks noGrp="1"/>
          </p:cNvSpPr>
          <p:nvPr>
            <p:ph type="body" idx="1"/>
          </p:nvPr>
        </p:nvSpPr>
        <p:spPr/>
        <p:txBody>
          <a:bodyPr/>
          <a:lstStyle/>
          <a:p>
            <a:endParaRPr lang="en-US"/>
          </a:p>
        </p:txBody>
      </p:sp>
      <p:sp>
        <p:nvSpPr>
          <p:cNvPr id="7" name="Espace réservé du contenu 6"/>
          <p:cNvSpPr>
            <a:spLocks noGrp="1"/>
          </p:cNvSpPr>
          <p:nvPr>
            <p:ph sz="half" idx="2"/>
          </p:nvPr>
        </p:nvSpPr>
        <p:spPr/>
        <p:txBody>
          <a:bodyPr/>
          <a:lstStyle/>
          <a:p>
            <a:endParaRPr lang="fr-FR" sz="2000" dirty="0"/>
          </a:p>
        </p:txBody>
      </p:sp>
      <p:sp>
        <p:nvSpPr>
          <p:cNvPr id="4" name="Espace réservé du texte 3"/>
          <p:cNvSpPr>
            <a:spLocks noGrp="1"/>
          </p:cNvSpPr>
          <p:nvPr>
            <p:ph type="body" sz="quarter" idx="3"/>
          </p:nvPr>
        </p:nvSpPr>
        <p:spPr/>
        <p:txBody>
          <a:bodyPr/>
          <a:lstStyle/>
          <a:p>
            <a:endParaRPr lang="en-US"/>
          </a:p>
        </p:txBody>
      </p:sp>
      <p:sp>
        <p:nvSpPr>
          <p:cNvPr id="5" name="Espace réservé du contenu 4"/>
          <p:cNvSpPr>
            <a:spLocks noGrp="1"/>
          </p:cNvSpPr>
          <p:nvPr>
            <p:ph sz="quarter" idx="4"/>
          </p:nvPr>
        </p:nvSpPr>
        <p:spPr/>
        <p:txBody>
          <a:bodyPr/>
          <a:lstStyle/>
          <a:p>
            <a:r>
              <a:rPr lang="fr-BE" dirty="0"/>
              <a:t>Mettent l'accent sur l'ampleur du changement dans le temps et peuvent être utilisés pour attirer l'attention sur la valeur totale d'une tendance</a:t>
            </a:r>
            <a:endParaRPr lang="fr-FR" noProof="0" dirty="0"/>
          </a:p>
        </p:txBody>
      </p:sp>
      <p:pic>
        <p:nvPicPr>
          <p:cNvPr id="829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2114" y="2636912"/>
            <a:ext cx="4433887" cy="23905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Espace réservé du numéro de diapositive 5"/>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53</a:t>
            </a:fld>
            <a:endParaRPr lang="en-GB">
              <a:solidFill>
                <a:prstClr val="black">
                  <a:tint val="75000"/>
                </a:prstClr>
              </a:solidFill>
              <a:latin typeface="Calibri"/>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55" y="200473"/>
            <a:ext cx="2552381" cy="1323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135896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274638"/>
            <a:ext cx="8229600" cy="1143000"/>
          </a:xfrm>
        </p:spPr>
        <p:style>
          <a:lnRef idx="0">
            <a:schemeClr val="accent1"/>
          </a:lnRef>
          <a:fillRef idx="3">
            <a:schemeClr val="accent1"/>
          </a:fillRef>
          <a:effectRef idx="3">
            <a:schemeClr val="accent1"/>
          </a:effectRef>
          <a:fontRef idx="minor">
            <a:schemeClr val="lt1"/>
          </a:fontRef>
        </p:style>
        <p:txBody>
          <a:bodyPr/>
          <a:lstStyle/>
          <a:p>
            <a:r>
              <a:rPr lang="fr-FR" noProof="0" dirty="0" err="1"/>
              <a:t>Charts</a:t>
            </a:r>
            <a:r>
              <a:rPr lang="fr-FR" noProof="0" dirty="0"/>
              <a:t> </a:t>
            </a:r>
            <a:r>
              <a:rPr lang="fr-FR" noProof="0" dirty="0" err="1"/>
              <a:t>shortcuts</a:t>
            </a:r>
            <a:endParaRPr lang="fr-FR" noProof="0" dirty="0"/>
          </a:p>
        </p:txBody>
      </p:sp>
      <p:sp>
        <p:nvSpPr>
          <p:cNvPr id="5" name="Espace réservé du texte 4"/>
          <p:cNvSpPr>
            <a:spLocks noGrp="1"/>
          </p:cNvSpPr>
          <p:nvPr>
            <p:ph type="body" idx="1"/>
          </p:nvPr>
        </p:nvSpPr>
        <p:spPr/>
        <p:txBody>
          <a:bodyPr/>
          <a:lstStyle/>
          <a:p>
            <a:endParaRPr lang="fr-FR"/>
          </a:p>
        </p:txBody>
      </p:sp>
      <p:sp>
        <p:nvSpPr>
          <p:cNvPr id="3" name="Espace réservé du contenu 2"/>
          <p:cNvSpPr>
            <a:spLocks noGrp="1"/>
          </p:cNvSpPr>
          <p:nvPr>
            <p:ph sz="half" idx="2"/>
          </p:nvPr>
        </p:nvSpPr>
        <p:spPr/>
        <p:txBody>
          <a:bodyPr/>
          <a:lstStyle/>
          <a:p>
            <a:r>
              <a:rPr lang="fr-FR" sz="1600" dirty="0"/>
              <a:t>Les données qui sont agencées dans des colonnes ou des lignes sur une feuille de calcul peuvent être représentées dans un histogramme. Les histogrammes permettent d’illustrer les variations des données sur une période donnée ou de comparer des éléments. </a:t>
            </a:r>
          </a:p>
        </p:txBody>
      </p:sp>
      <p:sp>
        <p:nvSpPr>
          <p:cNvPr id="6" name="Espace réservé du texte 5"/>
          <p:cNvSpPr>
            <a:spLocks noGrp="1"/>
          </p:cNvSpPr>
          <p:nvPr>
            <p:ph type="body" sz="quarter" idx="3"/>
          </p:nvPr>
        </p:nvSpPr>
        <p:spPr/>
        <p:txBody>
          <a:bodyPr/>
          <a:lstStyle/>
          <a:p>
            <a:r>
              <a:rPr lang="fr-FR" noProof="0" dirty="0"/>
              <a:t>To </a:t>
            </a:r>
            <a:r>
              <a:rPr lang="fr-FR" noProof="0" dirty="0" err="1"/>
              <a:t>create</a:t>
            </a:r>
            <a:r>
              <a:rPr lang="fr-FR" noProof="0" dirty="0"/>
              <a:t> a chart:</a:t>
            </a:r>
          </a:p>
        </p:txBody>
      </p:sp>
      <p:sp>
        <p:nvSpPr>
          <p:cNvPr id="7" name="Espace réservé du contenu 6"/>
          <p:cNvSpPr>
            <a:spLocks noGrp="1"/>
          </p:cNvSpPr>
          <p:nvPr>
            <p:ph sz="quarter" idx="4"/>
          </p:nvPr>
        </p:nvSpPr>
        <p:spPr/>
        <p:txBody>
          <a:bodyPr/>
          <a:lstStyle/>
          <a:p>
            <a:r>
              <a:rPr lang="fr-FR" noProof="0" dirty="0"/>
              <a:t>In a new </a:t>
            </a:r>
            <a:r>
              <a:rPr lang="fr-FR" noProof="0" dirty="0" err="1"/>
              <a:t>worksheet</a:t>
            </a:r>
            <a:r>
              <a:rPr lang="fr-FR" noProof="0" dirty="0"/>
              <a:t>:</a:t>
            </a:r>
          </a:p>
          <a:p>
            <a:pPr lvl="1"/>
            <a:r>
              <a:rPr lang="fr-FR" noProof="0" dirty="0"/>
              <a:t>F11</a:t>
            </a:r>
          </a:p>
          <a:p>
            <a:r>
              <a:rPr lang="fr-FR" noProof="0" dirty="0"/>
              <a:t>In </a:t>
            </a:r>
            <a:r>
              <a:rPr lang="fr-FR" noProof="0" dirty="0" err="1"/>
              <a:t>the</a:t>
            </a:r>
            <a:r>
              <a:rPr lang="fr-FR" noProof="0" dirty="0"/>
              <a:t> active </a:t>
            </a:r>
            <a:r>
              <a:rPr lang="fr-FR" noProof="0" dirty="0" err="1"/>
              <a:t>sheet</a:t>
            </a:r>
            <a:r>
              <a:rPr lang="fr-FR" noProof="0" dirty="0"/>
              <a:t>:</a:t>
            </a:r>
          </a:p>
          <a:p>
            <a:pPr lvl="1"/>
            <a:r>
              <a:rPr lang="fr-FR" noProof="0" dirty="0"/>
              <a:t>ALT F1</a:t>
            </a:r>
          </a:p>
        </p:txBody>
      </p:sp>
      <p:graphicFrame>
        <p:nvGraphicFramePr>
          <p:cNvPr id="4" name="Graphique 3"/>
          <p:cNvGraphicFramePr/>
          <p:nvPr>
            <p:extLst/>
          </p:nvPr>
        </p:nvGraphicFramePr>
        <p:xfrm>
          <a:off x="1631504" y="2204865"/>
          <a:ext cx="4464496" cy="2976331"/>
        </p:xfrm>
        <a:graphic>
          <a:graphicData uri="http://schemas.openxmlformats.org/drawingml/2006/chart">
            <c:chart xmlns:c="http://schemas.openxmlformats.org/drawingml/2006/chart" xmlns:r="http://schemas.openxmlformats.org/officeDocument/2006/relationships" r:id="rId2"/>
          </a:graphicData>
        </a:graphic>
      </p:graphicFrame>
      <p:sp>
        <p:nvSpPr>
          <p:cNvPr id="8" name="Espace réservé du numéro de diapositive 7"/>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54</a:t>
            </a:fld>
            <a:endParaRPr lang="en-GB">
              <a:solidFill>
                <a:prstClr val="black">
                  <a:tint val="75000"/>
                </a:prstClr>
              </a:solidFill>
              <a:latin typeface="Calibri"/>
            </a:endParaRPr>
          </a:p>
        </p:txBody>
      </p:sp>
    </p:spTree>
    <p:extLst>
      <p:ext uri="{BB962C8B-B14F-4D97-AF65-F5344CB8AC3E}">
        <p14:creationId xmlns:p14="http://schemas.microsoft.com/office/powerpoint/2010/main" val="17453166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274638"/>
            <a:ext cx="8229600" cy="1143000"/>
          </a:xfrm>
        </p:spPr>
        <p:style>
          <a:lnRef idx="0">
            <a:schemeClr val="accent1"/>
          </a:lnRef>
          <a:fillRef idx="3">
            <a:schemeClr val="accent1"/>
          </a:fillRef>
          <a:effectRef idx="3">
            <a:schemeClr val="accent1"/>
          </a:effectRef>
          <a:fontRef idx="minor">
            <a:schemeClr val="lt1"/>
          </a:fontRef>
        </p:style>
        <p:txBody>
          <a:bodyPr/>
          <a:lstStyle/>
          <a:p>
            <a:r>
              <a:rPr lang="fr-FR" noProof="0" dirty="0"/>
              <a:t>Raccourcis</a:t>
            </a:r>
          </a:p>
        </p:txBody>
      </p:sp>
      <p:sp>
        <p:nvSpPr>
          <p:cNvPr id="5" name="Espace réservé du texte 4"/>
          <p:cNvSpPr>
            <a:spLocks noGrp="1"/>
          </p:cNvSpPr>
          <p:nvPr>
            <p:ph type="body" idx="1"/>
          </p:nvPr>
        </p:nvSpPr>
        <p:spPr/>
        <p:txBody>
          <a:bodyPr/>
          <a:lstStyle/>
          <a:p>
            <a:endParaRPr lang="fr-FR"/>
          </a:p>
        </p:txBody>
      </p:sp>
      <p:sp>
        <p:nvSpPr>
          <p:cNvPr id="3" name="Espace réservé du contenu 2"/>
          <p:cNvSpPr>
            <a:spLocks noGrp="1"/>
          </p:cNvSpPr>
          <p:nvPr>
            <p:ph sz="half" idx="2"/>
          </p:nvPr>
        </p:nvSpPr>
        <p:spPr/>
        <p:txBody>
          <a:bodyPr/>
          <a:lstStyle/>
          <a:p>
            <a:r>
              <a:rPr lang="fr-FR" sz="1600" dirty="0"/>
              <a:t>Les données qui sont agencées dans des colonnes ou des lignes sur une feuille de calcul peuvent être représentées dans un histogramme. Les histogrammes permettent d’illustrer les variations des données sur une période donnée ou de comparer des éléments. </a:t>
            </a:r>
          </a:p>
        </p:txBody>
      </p:sp>
      <p:sp>
        <p:nvSpPr>
          <p:cNvPr id="6" name="Espace réservé du texte 5"/>
          <p:cNvSpPr>
            <a:spLocks noGrp="1"/>
          </p:cNvSpPr>
          <p:nvPr>
            <p:ph type="body" sz="quarter" idx="3"/>
          </p:nvPr>
        </p:nvSpPr>
        <p:spPr/>
        <p:txBody>
          <a:bodyPr/>
          <a:lstStyle/>
          <a:p>
            <a:r>
              <a:rPr lang="fr-FR" noProof="0" dirty="0"/>
              <a:t>Pour créer un graphique:</a:t>
            </a:r>
          </a:p>
        </p:txBody>
      </p:sp>
      <p:sp>
        <p:nvSpPr>
          <p:cNvPr id="7" name="Espace réservé du contenu 6"/>
          <p:cNvSpPr>
            <a:spLocks noGrp="1"/>
          </p:cNvSpPr>
          <p:nvPr>
            <p:ph sz="quarter" idx="4"/>
          </p:nvPr>
        </p:nvSpPr>
        <p:spPr/>
        <p:txBody>
          <a:bodyPr/>
          <a:lstStyle/>
          <a:p>
            <a:r>
              <a:rPr lang="fr-FR" noProof="0" dirty="0"/>
              <a:t>Dans une nouvelle feuille:</a:t>
            </a:r>
          </a:p>
          <a:p>
            <a:pPr lvl="1"/>
            <a:r>
              <a:rPr lang="fr-FR" noProof="0" dirty="0"/>
              <a:t>F11</a:t>
            </a:r>
          </a:p>
          <a:p>
            <a:r>
              <a:rPr lang="fr-FR" noProof="0" dirty="0"/>
              <a:t>Dans la feuille active:</a:t>
            </a:r>
          </a:p>
          <a:p>
            <a:pPr lvl="1"/>
            <a:r>
              <a:rPr lang="fr-FR" noProof="0" dirty="0"/>
              <a:t>ALT F1</a:t>
            </a:r>
          </a:p>
        </p:txBody>
      </p:sp>
      <p:graphicFrame>
        <p:nvGraphicFramePr>
          <p:cNvPr id="4" name="Graphique 3"/>
          <p:cNvGraphicFramePr/>
          <p:nvPr>
            <p:extLst/>
          </p:nvPr>
        </p:nvGraphicFramePr>
        <p:xfrm>
          <a:off x="1631504" y="2204865"/>
          <a:ext cx="4464496" cy="2976331"/>
        </p:xfrm>
        <a:graphic>
          <a:graphicData uri="http://schemas.openxmlformats.org/drawingml/2006/chart">
            <c:chart xmlns:c="http://schemas.openxmlformats.org/drawingml/2006/chart" xmlns:r="http://schemas.openxmlformats.org/officeDocument/2006/relationships" r:id="rId2"/>
          </a:graphicData>
        </a:graphic>
      </p:graphicFrame>
      <p:sp>
        <p:nvSpPr>
          <p:cNvPr id="8" name="Espace réservé du numéro de diapositive 7"/>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55</a:t>
            </a:fld>
            <a:endParaRPr lang="en-GB">
              <a:solidFill>
                <a:prstClr val="black">
                  <a:tint val="75000"/>
                </a:prstClr>
              </a:solidFill>
              <a:latin typeface="Calibri"/>
            </a:endParaRPr>
          </a:p>
        </p:txBody>
      </p:sp>
    </p:spTree>
    <p:extLst>
      <p:ext uri="{BB962C8B-B14F-4D97-AF65-F5344CB8AC3E}">
        <p14:creationId xmlns:p14="http://schemas.microsoft.com/office/powerpoint/2010/main" val="101721300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dirty="0"/>
              <a:t>Exercice</a:t>
            </a:r>
          </a:p>
        </p:txBody>
      </p:sp>
      <p:sp>
        <p:nvSpPr>
          <p:cNvPr id="3" name="Content Placeholder 2"/>
          <p:cNvSpPr>
            <a:spLocks noGrp="1"/>
          </p:cNvSpPr>
          <p:nvPr>
            <p:ph idx="1"/>
          </p:nvPr>
        </p:nvSpPr>
        <p:spPr/>
        <p:txBody>
          <a:bodyPr>
            <a:normAutofit lnSpcReduction="10000"/>
          </a:bodyPr>
          <a:lstStyle/>
          <a:p>
            <a:r>
              <a:rPr lang="fr-FR" noProof="0" dirty="0"/>
              <a:t>Faire un tableau simple</a:t>
            </a:r>
          </a:p>
          <a:p>
            <a:r>
              <a:rPr lang="fr-FR" noProof="0" dirty="0"/>
              <a:t>Excel 702 Uno</a:t>
            </a:r>
          </a:p>
          <a:p>
            <a:r>
              <a:rPr lang="fr-FR" noProof="0" dirty="0"/>
              <a:t>Excel 703</a:t>
            </a:r>
          </a:p>
          <a:p>
            <a:r>
              <a:rPr lang="fr-FR" noProof="0" dirty="0">
                <a:solidFill>
                  <a:srgbClr val="92D050"/>
                </a:solidFill>
              </a:rPr>
              <a:t>Excel 702 Bis</a:t>
            </a:r>
          </a:p>
          <a:p>
            <a:r>
              <a:rPr lang="fr-FR" noProof="0" dirty="0"/>
              <a:t>Copier coller avec liaison</a:t>
            </a:r>
          </a:p>
          <a:p>
            <a:r>
              <a:rPr lang="fr-FR" noProof="0" dirty="0">
                <a:solidFill>
                  <a:srgbClr val="92D050"/>
                </a:solidFill>
              </a:rPr>
              <a:t>Excel 704</a:t>
            </a:r>
          </a:p>
          <a:p>
            <a:r>
              <a:rPr lang="fr-FR" noProof="0" dirty="0">
                <a:solidFill>
                  <a:srgbClr val="92D050"/>
                </a:solidFill>
              </a:rPr>
              <a:t>Excel 702</a:t>
            </a:r>
          </a:p>
          <a:p>
            <a:r>
              <a:rPr lang="fr-FR" dirty="0">
                <a:solidFill>
                  <a:srgbClr val="92D050"/>
                </a:solidFill>
              </a:rPr>
              <a:t>Excel 711 (smiley)</a:t>
            </a:r>
            <a:endParaRPr lang="fr-FR" noProof="0" dirty="0">
              <a:solidFill>
                <a:srgbClr val="92D050"/>
              </a:solidFill>
            </a:endParaRP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56</a:t>
            </a:fld>
            <a:endParaRPr lang="en-GB">
              <a:solidFill>
                <a:prstClr val="black">
                  <a:tint val="75000"/>
                </a:prstClr>
              </a:solidFill>
              <a:latin typeface="Calibri"/>
            </a:endParaRPr>
          </a:p>
        </p:txBody>
      </p:sp>
    </p:spTree>
    <p:extLst>
      <p:ext uri="{BB962C8B-B14F-4D97-AF65-F5344CB8AC3E}">
        <p14:creationId xmlns:p14="http://schemas.microsoft.com/office/powerpoint/2010/main" val="3282179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fr-FR" noProof="0" dirty="0" err="1"/>
              <a:t>Charts</a:t>
            </a:r>
            <a:r>
              <a:rPr lang="fr-FR" noProof="0" dirty="0"/>
              <a:t> Quick Access </a:t>
            </a:r>
            <a:r>
              <a:rPr lang="fr-FR" noProof="0" dirty="0" err="1"/>
              <a:t>Toolbar</a:t>
            </a:r>
            <a:endParaRPr lang="fr-FR" noProof="0" dirty="0"/>
          </a:p>
        </p:txBody>
      </p:sp>
      <p:sp>
        <p:nvSpPr>
          <p:cNvPr id="7" name="Espace réservé du contenu 6"/>
          <p:cNvSpPr>
            <a:spLocks noGrp="1"/>
          </p:cNvSpPr>
          <p:nvPr>
            <p:ph idx="1"/>
          </p:nvPr>
        </p:nvSpPr>
        <p:spPr>
          <a:xfrm>
            <a:off x="1981200" y="1658664"/>
            <a:ext cx="8229600" cy="4525963"/>
          </a:xfrm>
        </p:spPr>
        <p:txBody>
          <a:bodyPr/>
          <a:lstStyle/>
          <a:p>
            <a:endParaRPr lang="fr-FR" noProof="0" dirty="0"/>
          </a:p>
          <a:p>
            <a:endParaRPr lang="fr-FR" dirty="0"/>
          </a:p>
          <a:p>
            <a:endParaRPr lang="fr-FR" noProof="0" dirty="0"/>
          </a:p>
        </p:txBody>
      </p:sp>
      <p:sp>
        <p:nvSpPr>
          <p:cNvPr id="8" name="Espace réservé du numéro de diapositive 7"/>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6</a:t>
            </a:fld>
            <a:endParaRPr lang="en-GB">
              <a:solidFill>
                <a:prstClr val="black">
                  <a:tint val="75000"/>
                </a:prstClr>
              </a:solidFill>
              <a:latin typeface="Calibri"/>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0630" y="1916833"/>
            <a:ext cx="7770741" cy="135236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83727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fr-FR" noProof="0" dirty="0"/>
              <a:t>Barre d’outils d’</a:t>
            </a:r>
            <a:r>
              <a:rPr lang="fr-FR" noProof="0" dirty="0" err="1"/>
              <a:t>accés</a:t>
            </a:r>
            <a:r>
              <a:rPr lang="fr-FR" noProof="0" dirty="0"/>
              <a:t> rapide</a:t>
            </a:r>
          </a:p>
        </p:txBody>
      </p:sp>
      <p:sp>
        <p:nvSpPr>
          <p:cNvPr id="7" name="Espace réservé du contenu 6"/>
          <p:cNvSpPr>
            <a:spLocks noGrp="1"/>
          </p:cNvSpPr>
          <p:nvPr>
            <p:ph idx="1"/>
          </p:nvPr>
        </p:nvSpPr>
        <p:spPr>
          <a:xfrm>
            <a:off x="1981200" y="1658664"/>
            <a:ext cx="8229600" cy="4525963"/>
          </a:xfrm>
        </p:spPr>
        <p:txBody>
          <a:bodyPr/>
          <a:lstStyle/>
          <a:p>
            <a:endParaRPr lang="fr-FR" noProof="0" dirty="0"/>
          </a:p>
          <a:p>
            <a:endParaRPr lang="fr-FR" dirty="0"/>
          </a:p>
          <a:p>
            <a:endParaRPr lang="fr-FR" noProof="0" dirty="0"/>
          </a:p>
        </p:txBody>
      </p:sp>
      <p:sp>
        <p:nvSpPr>
          <p:cNvPr id="8" name="Espace réservé du numéro de diapositive 7"/>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7</a:t>
            </a:fld>
            <a:endParaRPr lang="en-GB">
              <a:solidFill>
                <a:prstClr val="black">
                  <a:tint val="75000"/>
                </a:prstClr>
              </a:solidFill>
              <a:latin typeface="Calibri"/>
            </a:endParaRP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638" y="2577696"/>
            <a:ext cx="8312727" cy="170260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33210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fr-FR"/>
          </a:p>
        </p:txBody>
      </p:sp>
      <p:sp>
        <p:nvSpPr>
          <p:cNvPr id="6" name="Text Placeholder 5"/>
          <p:cNvSpPr>
            <a:spLocks noGrp="1"/>
          </p:cNvSpPr>
          <p:nvPr>
            <p:ph type="body" sz="quarter" idx="13"/>
          </p:nvPr>
        </p:nvSpPr>
        <p:spPr/>
        <p:txBody>
          <a:bodyPr/>
          <a:lstStyle/>
          <a:p>
            <a:endParaRPr lang="fr-FR"/>
          </a:p>
        </p:txBody>
      </p:sp>
      <p:sp>
        <p:nvSpPr>
          <p:cNvPr id="2" name="Titre 1"/>
          <p:cNvSpPr>
            <a:spLocks noGrp="1"/>
          </p:cNvSpPr>
          <p:nvPr>
            <p:ph type="title"/>
          </p:nvPr>
        </p:nvSpPr>
        <p:spPr/>
        <p:txBody>
          <a:bodyPr/>
          <a:lstStyle/>
          <a:p>
            <a:r>
              <a:rPr lang="fr-FR" dirty="0"/>
              <a:t>Chart Area</a:t>
            </a:r>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8</a:t>
            </a:fld>
            <a:endParaRPr lang="en-GB">
              <a:solidFill>
                <a:prstClr val="black">
                  <a:tint val="75000"/>
                </a:prstClr>
              </a:solidFill>
              <a:latin typeface="Calibri"/>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5662" y="2204026"/>
            <a:ext cx="7460679" cy="33288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0256" y="116633"/>
            <a:ext cx="2095500" cy="18208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4423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fr-FR"/>
          </a:p>
        </p:txBody>
      </p:sp>
      <p:sp>
        <p:nvSpPr>
          <p:cNvPr id="6" name="Text Placeholder 5"/>
          <p:cNvSpPr>
            <a:spLocks noGrp="1"/>
          </p:cNvSpPr>
          <p:nvPr>
            <p:ph type="body" sz="quarter" idx="13"/>
          </p:nvPr>
        </p:nvSpPr>
        <p:spPr/>
        <p:txBody>
          <a:bodyPr/>
          <a:lstStyle/>
          <a:p>
            <a:endParaRPr lang="fr-FR" dirty="0"/>
          </a:p>
        </p:txBody>
      </p:sp>
      <p:sp>
        <p:nvSpPr>
          <p:cNvPr id="2" name="Titre 1"/>
          <p:cNvSpPr>
            <a:spLocks noGrp="1"/>
          </p:cNvSpPr>
          <p:nvPr>
            <p:ph type="title"/>
          </p:nvPr>
        </p:nvSpPr>
        <p:spPr/>
        <p:txBody>
          <a:bodyPr/>
          <a:lstStyle/>
          <a:p>
            <a:r>
              <a:rPr lang="fr-FR" dirty="0"/>
              <a:t>Zone de </a:t>
            </a:r>
            <a:r>
              <a:rPr lang="fr-FR" dirty="0" err="1"/>
              <a:t>gaphique</a:t>
            </a:r>
            <a:endParaRPr lang="fr-FR" dirty="0"/>
          </a:p>
        </p:txBody>
      </p:sp>
      <p:sp>
        <p:nvSpPr>
          <p:cNvPr id="4" name="Espace réservé du numéro de diapositive 3"/>
          <p:cNvSpPr>
            <a:spLocks noGrp="1"/>
          </p:cNvSpPr>
          <p:nvPr>
            <p:ph type="sldNum" sz="quarter" idx="12"/>
          </p:nvPr>
        </p:nvSpPr>
        <p:spPr/>
        <p:txBody>
          <a:bodyPr/>
          <a:lstStyle/>
          <a:p>
            <a:fld id="{AC568431-8F3E-4B3E-ADFC-670CF487FC47}" type="slidenum">
              <a:rPr lang="en-GB">
                <a:solidFill>
                  <a:prstClr val="black">
                    <a:tint val="75000"/>
                  </a:prstClr>
                </a:solidFill>
                <a:latin typeface="Calibri"/>
              </a:rPr>
              <a:pPr/>
              <a:t>9</a:t>
            </a:fld>
            <a:endParaRPr lang="en-GB">
              <a:solidFill>
                <a:prstClr val="black">
                  <a:tint val="75000"/>
                </a:prstClr>
              </a:solidFill>
              <a:latin typeface="Calibri"/>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5662" y="2204026"/>
            <a:ext cx="7460679" cy="33288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6532" y="48341"/>
            <a:ext cx="1623139" cy="179648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3769112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A6D5BBDDBC61B4F8DFED29C24C83CFC" ma:contentTypeVersion="4" ma:contentTypeDescription="Crée un document." ma:contentTypeScope="" ma:versionID="b61f8a503e1ea324f80bc3609782c50b">
  <xsd:schema xmlns:xsd="http://www.w3.org/2001/XMLSchema" xmlns:xs="http://www.w3.org/2001/XMLSchema" xmlns:p="http://schemas.microsoft.com/office/2006/metadata/properties" xmlns:ns2="345f7a3d-7358-4031-b392-ea2749b607d3" xmlns:ns3="669b5300-1be8-4cfe-ad28-0a45a484e0f6" targetNamespace="http://schemas.microsoft.com/office/2006/metadata/properties" ma:root="true" ma:fieldsID="da8dd9a03ef0d211090df38fc1559118" ns2:_="" ns3:_="">
    <xsd:import namespace="345f7a3d-7358-4031-b392-ea2749b607d3"/>
    <xsd:import namespace="669b5300-1be8-4cfe-ad28-0a45a484e0f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5f7a3d-7358-4031-b392-ea2749b607d3"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69b5300-1be8-4cfe-ad28-0a45a484e0f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FFA7B7C-7ADD-4AAE-9620-F8390153D7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5f7a3d-7358-4031-b392-ea2749b607d3"/>
    <ds:schemaRef ds:uri="669b5300-1be8-4cfe-ad28-0a45a484e0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133F72A-586E-4732-AA45-8E0074B4E5FA}">
  <ds:schemaRefs>
    <ds:schemaRef ds:uri="http://schemas.microsoft.com/sharepoint/v3/contenttype/forms"/>
  </ds:schemaRefs>
</ds:datastoreItem>
</file>

<file path=customXml/itemProps3.xml><?xml version="1.0" encoding="utf-8"?>
<ds:datastoreItem xmlns:ds="http://schemas.openxmlformats.org/officeDocument/2006/customXml" ds:itemID="{90BE4EE9-3A95-495B-A02A-24A02ED9A64B}">
  <ds:schemaRefs>
    <ds:schemaRef ds:uri="http://schemas.openxmlformats.org/package/2006/metadata/core-properties"/>
    <ds:schemaRef ds:uri="345f7a3d-7358-4031-b392-ea2749b607d3"/>
    <ds:schemaRef ds:uri="http://purl.org/dc/terms/"/>
    <ds:schemaRef ds:uri="http://purl.org/dc/dcmitype/"/>
    <ds:schemaRef ds:uri="http://schemas.microsoft.com/office/2006/documentManagement/types"/>
    <ds:schemaRef ds:uri="http://schemas.microsoft.com/office/2006/metadata/properties"/>
    <ds:schemaRef ds:uri="http://purl.org/dc/elements/1.1/"/>
    <ds:schemaRef ds:uri="http://schemas.microsoft.com/office/infopath/2007/PartnerControls"/>
    <ds:schemaRef ds:uri="669b5300-1be8-4cfe-ad28-0a45a484e0f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TotalTime>
  <Words>771</Words>
  <Application>Microsoft Office PowerPoint</Application>
  <PresentationFormat>Grand écran</PresentationFormat>
  <Paragraphs>186</Paragraphs>
  <Slides>56</Slides>
  <Notes>0</Notes>
  <HiddenSlides>30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56</vt:i4>
      </vt:variant>
    </vt:vector>
  </HeadingPairs>
  <TitlesOfParts>
    <vt:vector size="61" baseType="lpstr">
      <vt:lpstr>Arial</vt:lpstr>
      <vt:lpstr>Calibri</vt:lpstr>
      <vt:lpstr>Calibri Light</vt:lpstr>
      <vt:lpstr>Thème Office</vt:lpstr>
      <vt:lpstr>Office Theme</vt:lpstr>
      <vt:lpstr>Présentation PowerPoint</vt:lpstr>
      <vt:lpstr>Charts: La nomenclature</vt:lpstr>
      <vt:lpstr>Graphique: la nomenclature</vt:lpstr>
      <vt:lpstr>Charts Quick Access Toolbar</vt:lpstr>
      <vt:lpstr>Graphique:</vt:lpstr>
      <vt:lpstr>Charts Quick Access Toolbar</vt:lpstr>
      <vt:lpstr>Barre d’outils d’accés rapide</vt:lpstr>
      <vt:lpstr>Chart Area</vt:lpstr>
      <vt:lpstr>Zone de gaphique</vt:lpstr>
      <vt:lpstr>Plot area</vt:lpstr>
      <vt:lpstr>Zone de traçage</vt:lpstr>
      <vt:lpstr>Chart Title</vt:lpstr>
      <vt:lpstr>Zone de graphique</vt:lpstr>
      <vt:lpstr>Y-Axis title &amp; X-Axis title</vt:lpstr>
      <vt:lpstr>Axe des Y &amp; Axe des X</vt:lpstr>
      <vt:lpstr>Y-Axis &amp; X-Axis</vt:lpstr>
      <vt:lpstr>Axe des Y &amp; Axe des X</vt:lpstr>
      <vt:lpstr>Data Labels</vt:lpstr>
      <vt:lpstr>Etiquettes des données</vt:lpstr>
      <vt:lpstr>Legends</vt:lpstr>
      <vt:lpstr>Légende</vt:lpstr>
      <vt:lpstr>Grid Lines</vt:lpstr>
      <vt:lpstr>Quadrillage principal</vt:lpstr>
      <vt:lpstr>All</vt:lpstr>
      <vt:lpstr>Tout</vt:lpstr>
      <vt:lpstr>Présentation PowerPoint</vt:lpstr>
      <vt:lpstr>Présentation PowerPoint</vt:lpstr>
      <vt:lpstr>Présentation PowerPoint</vt:lpstr>
      <vt:lpstr>Graphique</vt:lpstr>
      <vt:lpstr>Charts</vt:lpstr>
      <vt:lpstr>Graphiques</vt:lpstr>
      <vt:lpstr>Basics</vt:lpstr>
      <vt:lpstr>Base</vt:lpstr>
      <vt:lpstr>Basics</vt:lpstr>
      <vt:lpstr>Base</vt:lpstr>
      <vt:lpstr>Column charts</vt:lpstr>
      <vt:lpstr>Histogramme</vt:lpstr>
      <vt:lpstr>Stacked column</vt:lpstr>
      <vt:lpstr>Histogramme empilé</vt:lpstr>
      <vt:lpstr>Stacked column</vt:lpstr>
      <vt:lpstr>Histogramme empilé groupés</vt:lpstr>
      <vt:lpstr>3d histogramme </vt:lpstr>
      <vt:lpstr>Histogramme 3d</vt:lpstr>
      <vt:lpstr>Cylinder, cone and pyramid</vt:lpstr>
      <vt:lpstr>Cylindre, cône et pyramide</vt:lpstr>
      <vt:lpstr>Line charts</vt:lpstr>
      <vt:lpstr>Courbe</vt:lpstr>
      <vt:lpstr>Pie Charts</vt:lpstr>
      <vt:lpstr>Secteurs</vt:lpstr>
      <vt:lpstr>Bar charts</vt:lpstr>
      <vt:lpstr>Barres groupées</vt:lpstr>
      <vt:lpstr>Area charts</vt:lpstr>
      <vt:lpstr>Aires</vt:lpstr>
      <vt:lpstr>Charts shortcuts</vt:lpstr>
      <vt:lpstr>Raccourcis</vt:lpstr>
      <vt:lpstr>Exercice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Philippe Hottois</dc:creator>
  <cp:lastModifiedBy>Philippe Hottois</cp:lastModifiedBy>
  <cp:revision>1</cp:revision>
  <dcterms:created xsi:type="dcterms:W3CDTF">2017-06-20T19:22:46Z</dcterms:created>
  <dcterms:modified xsi:type="dcterms:W3CDTF">2017-06-20T19:24:04Z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0x0101002A6D5BBDDBC61B4F8DFED29C24C83CFC</vt:lpwstr>
  </property>
</Properties>
</file>